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5"/>
  </p:notesMasterIdLst>
  <p:sldIdLst>
    <p:sldId id="256" r:id="rId2"/>
    <p:sldId id="257" r:id="rId3"/>
    <p:sldId id="258" r:id="rId4"/>
    <p:sldId id="259" r:id="rId5"/>
    <p:sldId id="260" r:id="rId6"/>
    <p:sldId id="268" r:id="rId7"/>
    <p:sldId id="261" r:id="rId8"/>
    <p:sldId id="262" r:id="rId9"/>
    <p:sldId id="269" r:id="rId10"/>
    <p:sldId id="263" r:id="rId11"/>
    <p:sldId id="264" r:id="rId12"/>
    <p:sldId id="265" r:id="rId13"/>
    <p:sldId id="267" r:id="rId14"/>
  </p:sldIdLst>
  <p:sldSz cx="12192000" cy="6858000"/>
  <p:notesSz cx="6797675" cy="9926638"/>
  <p:embeddedFontLst>
    <p:embeddedFont>
      <p:font typeface="Adler" panose="020B0604020202020204"/>
      <p:regular r:id="rId16"/>
    </p:embeddedFont>
    <p:embeddedFont>
      <p:font typeface="Amatic SC" panose="020B0604020202020204" charset="-79"/>
      <p:regular r:id="rId17"/>
      <p:bold r:id="rId18"/>
    </p:embeddedFont>
    <p:embeddedFont>
      <p:font typeface="Calibri" panose="020F0502020204030204" pitchFamily="34" charset="0"/>
      <p:regular r:id="rId19"/>
      <p:bold r:id="rId20"/>
      <p:italic r:id="rId21"/>
      <p:boldItalic r:id="rId22"/>
    </p:embeddedFont>
    <p:embeddedFont>
      <p:font typeface="Calibri Light" panose="020F0302020204030204" pitchFamily="34" charset="0"/>
      <p:regular r:id="rId23"/>
      <p: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FFF"/>
    <a:srgbClr val="FFCCFF"/>
    <a:srgbClr val="CC66FF"/>
    <a:srgbClr val="E1FFFF"/>
    <a:srgbClr val="E6E5FB"/>
    <a:srgbClr val="CCFF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401" autoAdjust="0"/>
    <p:restoredTop sz="95250" autoAdjust="0"/>
  </p:normalViewPr>
  <p:slideViewPr>
    <p:cSldViewPr snapToGrid="0">
      <p:cViewPr>
        <p:scale>
          <a:sx n="90" d="100"/>
          <a:sy n="90" d="100"/>
        </p:scale>
        <p:origin x="475" y="-91"/>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76DE5F-DF04-4F27-A344-93FB2E432C72}" type="datetimeFigureOut">
              <a:rPr lang="en-GB" smtClean="0"/>
              <a:t>25/09/2022</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5</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6</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25/09/2022</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25/09/2022</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25/09/2022</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25/09/2022</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25/09/2022</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25/09/2022</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25/09/2022</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25/09/2022</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25/09/2022</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25/09/2022</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25/09/2022</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25/09/2022</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6.png"/><Relationship Id="rId4" Type="http://schemas.openxmlformats.org/officeDocument/2006/relationships/image" Target="../media/image11.png"/><Relationship Id="rId9"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019956" y="1584357"/>
            <a:ext cx="8172044" cy="5203214"/>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Reception Long </a:t>
            </a:r>
          </a:p>
          <a:p>
            <a:r>
              <a:rPr lang="en-US" sz="7200" dirty="0">
                <a:latin typeface="Amatic SC" panose="00000500000000000000" pitchFamily="2" charset="-79"/>
                <a:cs typeface="Amatic SC" panose="00000500000000000000" pitchFamily="2" charset="-79"/>
              </a:rPr>
              <a:t>Term Plan 22-23</a:t>
            </a:r>
            <a:endParaRPr lang="en-GB" sz="7200" dirty="0">
              <a:latin typeface="Amatic SC" panose="00000500000000000000" pitchFamily="2" charset="-79"/>
              <a:cs typeface="Amatic SC" panose="00000500000000000000" pitchFamily="2" charset="-79"/>
            </a:endParaRPr>
          </a:p>
        </p:txBody>
      </p:sp>
      <p:sp>
        <p:nvSpPr>
          <p:cNvPr id="7" name="TextBox 6">
            <a:extLst>
              <a:ext uri="{FF2B5EF4-FFF2-40B4-BE49-F238E27FC236}">
                <a16:creationId xmlns:a16="http://schemas.microsoft.com/office/drawing/2014/main" id="{35190E74-8587-48B1-A2DC-DA613BB57499}"/>
              </a:ext>
            </a:extLst>
          </p:cNvPr>
          <p:cNvSpPr txBox="1"/>
          <p:nvPr/>
        </p:nvSpPr>
        <p:spPr>
          <a:xfrm>
            <a:off x="249300" y="3204553"/>
            <a:ext cx="3969615" cy="3046988"/>
          </a:xfrm>
          <a:prstGeom prst="rect">
            <a:avLst/>
          </a:prstGeom>
          <a:noFill/>
        </p:spPr>
        <p:txBody>
          <a:bodyPr wrap="square">
            <a:spAutoFit/>
          </a:bodyPr>
          <a:lstStyle/>
          <a:p>
            <a:r>
              <a:rPr lang="en-US" sz="1600" i="1" dirty="0"/>
              <a:t>At </a:t>
            </a:r>
            <a:r>
              <a:rPr lang="en-US" sz="1600" i="1" dirty="0" err="1"/>
              <a:t>Gosfield</a:t>
            </a:r>
            <a:r>
              <a:rPr lang="en-US" sz="1600" i="1" dirty="0"/>
              <a:t>, children will have an abundance of opportunities to learn through play. We will ensure that learning will be fun, engaging and we will challenge and support all children where ever their starting point. As an EYFS team and effective role models, we will provide high quality interactions in order to develop and deepen the children’s learning opportunities. We will deliver our curriculum through a balance of adult led and child-initiated activities based on the EYFS Framework 21’ &amp; children’s interests.</a:t>
            </a:r>
            <a:endParaRPr lang="en-GB" sz="1600" i="1" dirty="0"/>
          </a:p>
        </p:txBody>
      </p:sp>
      <p:sp>
        <p:nvSpPr>
          <p:cNvPr id="8" name="TextBox 7">
            <a:extLst>
              <a:ext uri="{FF2B5EF4-FFF2-40B4-BE49-F238E27FC236}">
                <a16:creationId xmlns:a16="http://schemas.microsoft.com/office/drawing/2014/main" id="{26423087-9BE2-4DE3-9A6C-B07225FFFFA9}"/>
              </a:ext>
            </a:extLst>
          </p:cNvPr>
          <p:cNvSpPr txBox="1"/>
          <p:nvPr/>
        </p:nvSpPr>
        <p:spPr>
          <a:xfrm>
            <a:off x="4872251" y="70429"/>
            <a:ext cx="7165074" cy="1569660"/>
          </a:xfrm>
          <a:prstGeom prst="rect">
            <a:avLst/>
          </a:prstGeom>
          <a:noFill/>
        </p:spPr>
        <p:txBody>
          <a:bodyPr wrap="square">
            <a:spAutoFit/>
          </a:bodyPr>
          <a:lstStyle/>
          <a:p>
            <a:r>
              <a:rPr lang="en-US" sz="1600" i="1" dirty="0"/>
              <a:t>At </a:t>
            </a:r>
            <a:r>
              <a:rPr lang="en-US" sz="1600" i="1" dirty="0" err="1"/>
              <a:t>Gosfield</a:t>
            </a:r>
            <a:r>
              <a:rPr lang="en-US" sz="1600" i="1" dirty="0"/>
              <a:t>, we provide our children with opportunities to develop their gross motor skills, to deepen their imaginations and also their sense of curiosity. We want the children to feel safe and secure at all times and ensure that our safeguarding procedures are rigorous and kept up to date. Communication is important to us and we greatly value the relationship that we develop with parents throughout this vital year. </a:t>
            </a:r>
            <a:endParaRPr lang="en-GB" sz="1600" i="1" dirty="0"/>
          </a:p>
        </p:txBody>
      </p:sp>
      <p:pic>
        <p:nvPicPr>
          <p:cNvPr id="9" name="Picture 8"/>
          <p:cNvPicPr/>
          <p:nvPr/>
        </p:nvPicPr>
        <p:blipFill>
          <a:blip r:embed="rId3" cstate="print">
            <a:extLst>
              <a:ext uri="{28A0092B-C50C-407E-A947-70E740481C1C}">
                <a14:useLocalDpi xmlns:a14="http://schemas.microsoft.com/office/drawing/2010/main" val="0"/>
              </a:ext>
            </a:extLst>
          </a:blip>
          <a:stretch>
            <a:fillRect/>
          </a:stretch>
        </p:blipFill>
        <p:spPr>
          <a:xfrm>
            <a:off x="1888667" y="2321935"/>
            <a:ext cx="690880" cy="690880"/>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22-23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912144602"/>
              </p:ext>
            </p:extLst>
          </p:nvPr>
        </p:nvGraphicFramePr>
        <p:xfrm>
          <a:off x="133491" y="501550"/>
          <a:ext cx="11925018" cy="5645182"/>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67214">
                  <a:extLst>
                    <a:ext uri="{9D8B030D-6E8A-4147-A177-3AD203B41FA5}">
                      <a16:colId xmlns:a16="http://schemas.microsoft.com/office/drawing/2014/main" val="2865123548"/>
                    </a:ext>
                  </a:extLst>
                </a:gridCol>
                <a:gridCol w="1953087">
                  <a:extLst>
                    <a:ext uri="{9D8B030D-6E8A-4147-A177-3AD203B41FA5}">
                      <a16:colId xmlns:a16="http://schemas.microsoft.com/office/drawing/2014/main" val="872926247"/>
                    </a:ext>
                  </a:extLst>
                </a:gridCol>
                <a:gridCol w="1571348">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26193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296806">
                <a:tc>
                  <a:txBody>
                    <a:bodyPr/>
                    <a:lstStyle/>
                    <a:p>
                      <a:pPr algn="ctr"/>
                      <a:r>
                        <a:rPr lang="en-US" sz="1800" b="0" dirty="0">
                          <a:latin typeface="Amatic SC" panose="00000500000000000000" pitchFamily="2" charset="-79"/>
                          <a:cs typeface="Amatic SC" panose="00000500000000000000" pitchFamily="2" charset="-79"/>
                        </a:rPr>
                        <a:t>General Themes </a:t>
                      </a:r>
                    </a:p>
                    <a:p>
                      <a:pPr algn="ctr"/>
                      <a:r>
                        <a:rPr lang="en-US" sz="1600" b="1" dirty="0">
                          <a:latin typeface="Amatic SC" panose="00000500000000000000" pitchFamily="2" charset="-79"/>
                          <a:cs typeface="Amatic SC" panose="00000500000000000000" pitchFamily="2" charset="-79"/>
                        </a:rPr>
                        <a:t>NB: </a:t>
                      </a:r>
                      <a:r>
                        <a:rPr lang="en-US" sz="1600" b="1" i="1" dirty="0">
                          <a:latin typeface="Amatic SC" panose="00000500000000000000" pitchFamily="2" charset="-79"/>
                          <a:cs typeface="Amatic SC" panose="00000500000000000000" pitchFamily="2" charset="-79"/>
                        </a:rPr>
                        <a:t>These themes may be adapted at various points to allow for children’s interests to flow through the provision  </a:t>
                      </a:r>
                    </a:p>
                    <a:p>
                      <a:pPr algn="ctr"/>
                      <a:r>
                        <a:rPr lang="en-US" sz="1400" b="1" i="1" dirty="0">
                          <a:solidFill>
                            <a:srgbClr val="7030A0"/>
                          </a:solidFill>
                          <a:latin typeface="Amatic SC" panose="00000500000000000000" pitchFamily="2" charset="-79"/>
                          <a:cs typeface="Amatic SC" panose="00000500000000000000" pitchFamily="2" charset="-79"/>
                        </a:rPr>
                        <a:t>WELL-BEING  &amp; Behaviour For Learning </a:t>
                      </a:r>
                      <a:endParaRPr lang="en-GB" sz="1400" b="1" i="1" dirty="0">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dirty="0">
                          <a:solidFill>
                            <a:srgbClr val="7030A0"/>
                          </a:solidFill>
                          <a:latin typeface="Amatic SC" panose="00000500000000000000" pitchFamily="2" charset="-79"/>
                          <a:cs typeface="Amatic SC" panose="00000500000000000000" pitchFamily="2" charset="-79"/>
                        </a:rPr>
                        <a:t>Homes and houses</a:t>
                      </a:r>
                    </a:p>
                    <a:p>
                      <a:pPr algn="ctr"/>
                      <a:r>
                        <a:rPr lang="en-US" sz="1050" dirty="0">
                          <a:solidFill>
                            <a:schemeClr val="tx1"/>
                          </a:solidFill>
                          <a:latin typeface="+mn-lt"/>
                          <a:cs typeface="Amatic SC" panose="00000500000000000000" pitchFamily="2" charset="-79"/>
                        </a:rPr>
                        <a:t>Starting school / my new class / New Beginnings </a:t>
                      </a:r>
                    </a:p>
                    <a:p>
                      <a:pPr algn="ctr"/>
                      <a:r>
                        <a:rPr lang="en-US" sz="1050" dirty="0">
                          <a:solidFill>
                            <a:schemeClr val="tx1"/>
                          </a:solidFill>
                          <a:latin typeface="+mn-lt"/>
                          <a:cs typeface="Amatic SC" panose="00000500000000000000" pitchFamily="2" charset="-79"/>
                        </a:rPr>
                        <a:t>Where</a:t>
                      </a:r>
                      <a:r>
                        <a:rPr lang="en-US" sz="1050" baseline="0" dirty="0">
                          <a:solidFill>
                            <a:schemeClr val="tx1"/>
                          </a:solidFill>
                          <a:latin typeface="+mn-lt"/>
                          <a:cs typeface="Amatic SC" panose="00000500000000000000" pitchFamily="2" charset="-79"/>
                        </a:rPr>
                        <a:t> do I live?</a:t>
                      </a:r>
                    </a:p>
                    <a:p>
                      <a:pPr algn="ctr"/>
                      <a:r>
                        <a:rPr lang="en-US" sz="1050" baseline="0" dirty="0">
                          <a:solidFill>
                            <a:schemeClr val="tx1"/>
                          </a:solidFill>
                          <a:latin typeface="+mn-lt"/>
                          <a:cs typeface="Amatic SC" panose="00000500000000000000" pitchFamily="2" charset="-79"/>
                        </a:rPr>
                        <a:t>How are we similar and different? How are our homes similar/different? Compare with other homes around the world</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7030A0"/>
                          </a:solidFill>
                          <a:latin typeface="Amatic SC" panose="00000500000000000000" pitchFamily="2" charset="-79"/>
                          <a:cs typeface="Amatic SC" panose="00000500000000000000" pitchFamily="2" charset="-79"/>
                        </a:rPr>
                        <a:t>Our village</a:t>
                      </a:r>
                      <a:r>
                        <a:rPr lang="en-US" sz="2000" b="1" baseline="0" dirty="0">
                          <a:solidFill>
                            <a:srgbClr val="7030A0"/>
                          </a:solidFill>
                          <a:latin typeface="Amatic SC" panose="00000500000000000000" pitchFamily="2" charset="-79"/>
                          <a:cs typeface="Amatic SC" panose="00000500000000000000" pitchFamily="2" charset="-79"/>
                        </a:rPr>
                        <a:t> &amp; Christmas</a:t>
                      </a:r>
                      <a:endParaRPr lang="en-US" sz="2000" b="1" dirty="0">
                        <a:solidFill>
                          <a:srgbClr val="7030A0"/>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Exploring maps, atlases and globes</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Recognizing similarities and differences across the world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At the Panto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Christmas Lists </a:t>
                      </a:r>
                    </a:p>
                    <a:p>
                      <a:pPr algn="ctr"/>
                      <a:r>
                        <a:rPr lang="en-US" sz="1050" dirty="0">
                          <a:solidFill>
                            <a:schemeClr val="tx1"/>
                          </a:solidFill>
                          <a:latin typeface="+mn-lt"/>
                          <a:cs typeface="Amatic SC" panose="00000500000000000000" pitchFamily="2" charset="-79"/>
                        </a:rPr>
                        <a:t>Letters to Father Christmas Around the Town</a:t>
                      </a:r>
                    </a:p>
                    <a:p>
                      <a:pPr algn="ctr"/>
                      <a:r>
                        <a:rPr lang="en-US" sz="1050" dirty="0">
                          <a:solidFill>
                            <a:schemeClr val="tx1"/>
                          </a:solidFill>
                          <a:latin typeface="+mn-lt"/>
                          <a:cs typeface="Amatic SC" panose="00000500000000000000" pitchFamily="2" charset="-79"/>
                        </a:rPr>
                        <a:t>How do I get there? </a:t>
                      </a:r>
                    </a:p>
                    <a:p>
                      <a:pPr algn="ctr"/>
                      <a:r>
                        <a:rPr lang="en-US" sz="1050" dirty="0">
                          <a:solidFill>
                            <a:schemeClr val="tx1"/>
                          </a:solidFill>
                          <a:latin typeface="+mn-lt"/>
                          <a:cs typeface="Amatic SC" panose="00000500000000000000" pitchFamily="2" charset="-79"/>
                        </a:rPr>
                        <a:t>Where do we live in the UK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The great fire of London</a:t>
                      </a:r>
                      <a:endParaRPr lang="en-US" sz="1050" b="1" dirty="0">
                        <a:solidFill>
                          <a:srgbClr val="CC66FF"/>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History</a:t>
                      </a:r>
                      <a:r>
                        <a:rPr lang="en-US" sz="1050" b="0" baseline="0" dirty="0">
                          <a:solidFill>
                            <a:schemeClr val="tx1"/>
                          </a:solidFill>
                          <a:latin typeface="+mn-lt"/>
                          <a:cs typeface="Amatic SC" panose="00000500000000000000" pitchFamily="2" charset="-79"/>
                        </a:rPr>
                        <a:t> – past and present, creating timeline of their own lives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Amatic SC" panose="00000500000000000000" pitchFamily="2" charset="-79"/>
                        </a:rPr>
                        <a:t>Fire safety – fire engine visit? Comparing equipment 1666 and modern times – people that look after us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00B0F0"/>
                          </a:solidFill>
                          <a:latin typeface="Amatic SC" panose="00000500000000000000" pitchFamily="2" charset="-79"/>
                          <a:cs typeface="Amatic SC" panose="00000500000000000000" pitchFamily="2" charset="-79"/>
                        </a:rPr>
                        <a:t>Contrasting places</a:t>
                      </a:r>
                    </a:p>
                    <a:p>
                      <a:pPr algn="ctr"/>
                      <a:r>
                        <a:rPr lang="en-US" sz="1050" dirty="0">
                          <a:solidFill>
                            <a:schemeClr val="tx1"/>
                          </a:solidFill>
                          <a:latin typeface="+mn-lt"/>
                          <a:cs typeface="Amatic SC" panose="00000500000000000000" pitchFamily="2" charset="-79"/>
                        </a:rPr>
                        <a:t>Using maps, naming land and sea – making observations</a:t>
                      </a:r>
                    </a:p>
                    <a:p>
                      <a:pPr algn="ctr"/>
                      <a:r>
                        <a:rPr lang="en-US" sz="1050" dirty="0">
                          <a:solidFill>
                            <a:schemeClr val="tx1"/>
                          </a:solidFill>
                          <a:latin typeface="+mn-lt"/>
                          <a:cs typeface="Amatic SC" panose="00000500000000000000" pitchFamily="2" charset="-79"/>
                        </a:rPr>
                        <a:t>Where in the world? Talking about places they have visited</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rgbClr val="00B0F0"/>
                          </a:solidFill>
                          <a:latin typeface="Amatic SC" panose="00000500000000000000" pitchFamily="2" charset="-79"/>
                          <a:cs typeface="Amatic SC" panose="00000500000000000000" pitchFamily="2" charset="-79"/>
                        </a:rPr>
                        <a:t>Schools</a:t>
                      </a:r>
                    </a:p>
                    <a:p>
                      <a:pPr algn="ctr"/>
                      <a:r>
                        <a:rPr lang="en-US" sz="1050" b="0" dirty="0">
                          <a:solidFill>
                            <a:schemeClr val="tx1"/>
                          </a:solidFill>
                          <a:latin typeface="+mn-lt"/>
                          <a:cs typeface="Amatic SC" panose="00000500000000000000" pitchFamily="2" charset="-79"/>
                        </a:rPr>
                        <a:t>Drawing simple floor plans/maps of our school</a:t>
                      </a:r>
                    </a:p>
                    <a:p>
                      <a:pPr algn="ctr"/>
                      <a:r>
                        <a:rPr lang="en-US" sz="1050" b="0" dirty="0">
                          <a:solidFill>
                            <a:schemeClr val="tx1"/>
                          </a:solidFill>
                          <a:latin typeface="+mn-lt"/>
                          <a:cs typeface="Amatic SC" panose="00000500000000000000" pitchFamily="2" charset="-79"/>
                        </a:rPr>
                        <a:t>What is the school for? What is each room for?</a:t>
                      </a:r>
                    </a:p>
                    <a:p>
                      <a:pPr algn="ctr"/>
                      <a:r>
                        <a:rPr lang="en-US" sz="1050" b="0" dirty="0">
                          <a:solidFill>
                            <a:schemeClr val="tx1"/>
                          </a:solidFill>
                          <a:latin typeface="+mn-lt"/>
                          <a:cs typeface="Amatic SC" panose="00000500000000000000" pitchFamily="2" charset="-79"/>
                        </a:rPr>
                        <a:t>Compare schools throughout history – talk</a:t>
                      </a:r>
                      <a:r>
                        <a:rPr lang="en-US" sz="1050" b="0" baseline="0" dirty="0">
                          <a:solidFill>
                            <a:schemeClr val="tx1"/>
                          </a:solidFill>
                          <a:latin typeface="+mn-lt"/>
                          <a:cs typeface="Amatic SC" panose="00000500000000000000" pitchFamily="2" charset="-79"/>
                        </a:rPr>
                        <a:t> to own family members</a:t>
                      </a:r>
                      <a:endParaRPr 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Weather</a:t>
                      </a:r>
                    </a:p>
                    <a:p>
                      <a:pPr algn="ctr"/>
                      <a:r>
                        <a:rPr lang="en-US" sz="1050" b="0" baseline="0" dirty="0">
                          <a:solidFill>
                            <a:schemeClr val="tx1"/>
                          </a:solidFill>
                          <a:latin typeface="+mn-lt"/>
                          <a:cs typeface="Amatic SC" panose="00000500000000000000" pitchFamily="2" charset="-79"/>
                        </a:rPr>
                        <a:t>Comparing weather – keeping a weather diary</a:t>
                      </a:r>
                    </a:p>
                    <a:p>
                      <a:pPr algn="ctr"/>
                      <a:r>
                        <a:rPr lang="en-US" sz="1050" b="0" baseline="0" dirty="0">
                          <a:solidFill>
                            <a:schemeClr val="tx1"/>
                          </a:solidFill>
                          <a:latin typeface="+mn-lt"/>
                          <a:cs typeface="Amatic SC" panose="00000500000000000000" pitchFamily="2" charset="-79"/>
                        </a:rPr>
                        <a:t>Making rain collectors</a:t>
                      </a:r>
                    </a:p>
                    <a:p>
                      <a:pPr algn="ctr"/>
                      <a:r>
                        <a:rPr lang="en-US" sz="1050" b="0" baseline="0" dirty="0">
                          <a:solidFill>
                            <a:schemeClr val="tx1"/>
                          </a:solidFill>
                          <a:latin typeface="+mn-lt"/>
                          <a:cs typeface="Amatic SC" panose="00000500000000000000" pitchFamily="2" charset="-79"/>
                        </a:rPr>
                        <a:t>Windmills/wind moving toys outside</a:t>
                      </a:r>
                    </a:p>
                    <a:p>
                      <a:pPr algn="ctr"/>
                      <a:r>
                        <a:rPr lang="en-US" sz="1050" b="0" baseline="0" dirty="0">
                          <a:solidFill>
                            <a:schemeClr val="tx1"/>
                          </a:solidFill>
                          <a:latin typeface="+mn-lt"/>
                          <a:cs typeface="Amatic SC" panose="00000500000000000000" pitchFamily="2" charset="-79"/>
                        </a:rPr>
                        <a:t>Using thermometers</a:t>
                      </a:r>
                    </a:p>
                    <a:p>
                      <a:pPr algn="ctr"/>
                      <a:r>
                        <a:rPr lang="en-US" sz="1050" b="0" baseline="0" dirty="0">
                          <a:solidFill>
                            <a:schemeClr val="tx1"/>
                          </a:solidFill>
                          <a:latin typeface="+mn-lt"/>
                          <a:cs typeface="Amatic SC" panose="00000500000000000000" pitchFamily="2" charset="-79"/>
                        </a:rPr>
                        <a:t>Thinking about clothing for different weathers</a:t>
                      </a:r>
                    </a:p>
                    <a:p>
                      <a:pPr algn="ctr"/>
                      <a:r>
                        <a:rPr lang="en-US" sz="1050" b="0" baseline="0" dirty="0">
                          <a:solidFill>
                            <a:schemeClr val="tx1"/>
                          </a:solidFill>
                          <a:latin typeface="+mn-lt"/>
                          <a:cs typeface="Amatic SC" panose="00000500000000000000" pitchFamily="2" charset="-79"/>
                        </a:rPr>
                        <a:t>Talk about seasons and changes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371041">
                <a:tc>
                  <a:txBody>
                    <a:bodyPr/>
                    <a:lstStyle/>
                    <a:p>
                      <a:pPr algn="ctr"/>
                      <a:r>
                        <a:rPr lang="en-US" sz="2400" b="1" dirty="0">
                          <a:latin typeface="Amatic SC" panose="00000500000000000000" pitchFamily="2" charset="-79"/>
                          <a:cs typeface="Amatic SC" panose="00000500000000000000" pitchFamily="2" charset="-79"/>
                        </a:rPr>
                        <a:t>Possible Texts and </a:t>
                      </a:r>
                    </a:p>
                    <a:p>
                      <a:pPr algn="ctr"/>
                      <a:r>
                        <a:rPr lang="en-US" sz="2400" b="1" dirty="0">
                          <a:latin typeface="Amatic SC" panose="00000500000000000000" pitchFamily="2" charset="-79"/>
                          <a:cs typeface="Amatic SC" panose="00000500000000000000" pitchFamily="2" charset="-79"/>
                        </a:rPr>
                        <a:t>‘old favourites’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t>The Three Little Pigs</a:t>
                      </a:r>
                    </a:p>
                    <a:p>
                      <a:pPr algn="ctr"/>
                      <a:r>
                        <a:rPr lang="en-GB" sz="1050" dirty="0"/>
                        <a:t>On the way home</a:t>
                      </a:r>
                    </a:p>
                    <a:p>
                      <a:pPr algn="ctr"/>
                      <a:r>
                        <a:rPr lang="en-GB" sz="1050" dirty="0"/>
                        <a:t>This</a:t>
                      </a:r>
                      <a:r>
                        <a:rPr lang="en-GB" sz="1050" baseline="0" dirty="0"/>
                        <a:t> is the house that Jack built</a:t>
                      </a:r>
                    </a:p>
                    <a:p>
                      <a:pPr algn="ctr"/>
                      <a:r>
                        <a:rPr lang="en-GB" sz="1050" baseline="0" dirty="0"/>
                        <a:t>In every house, on every street</a:t>
                      </a:r>
                    </a:p>
                    <a:p>
                      <a:pPr algn="ctr"/>
                      <a:r>
                        <a:rPr lang="en-GB" sz="1050" baseline="0" dirty="0"/>
                        <a:t>Goldilocks and the 3 bears</a:t>
                      </a:r>
                    </a:p>
                    <a:p>
                      <a:pPr algn="ctr"/>
                      <a:r>
                        <a:rPr lang="en-GB" sz="1050" baseline="0" dirty="0"/>
                        <a:t>A new house for Smudge</a:t>
                      </a:r>
                      <a:endParaRPr lang="en-GB" sz="105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t>The Jolly Postman</a:t>
                      </a:r>
                    </a:p>
                    <a:p>
                      <a:pPr algn="ctr"/>
                      <a:r>
                        <a:rPr lang="en-GB" sz="1050" dirty="0" err="1"/>
                        <a:t>STickMan</a:t>
                      </a:r>
                      <a:endParaRPr lang="en-GB" sz="1050" dirty="0"/>
                    </a:p>
                    <a:p>
                      <a:pPr algn="ctr"/>
                      <a:r>
                        <a:rPr lang="en-GB" sz="1050" dirty="0"/>
                        <a:t>Nativity stories</a:t>
                      </a:r>
                    </a:p>
                    <a:p>
                      <a:pPr algn="ctr"/>
                      <a:r>
                        <a:rPr lang="en-GB" sz="1050" dirty="0"/>
                        <a:t>If</a:t>
                      </a:r>
                      <a:r>
                        <a:rPr lang="en-GB" sz="1050" baseline="0" dirty="0"/>
                        <a:t> the world were a village</a:t>
                      </a:r>
                    </a:p>
                    <a:p>
                      <a:pPr algn="ctr"/>
                      <a:r>
                        <a:rPr lang="en-GB" sz="1050" baseline="0" dirty="0"/>
                        <a:t>Local maps of the village</a:t>
                      </a:r>
                    </a:p>
                    <a:p>
                      <a:pPr algn="ctr"/>
                      <a:r>
                        <a:rPr lang="en-GB" sz="1050" baseline="0" dirty="0" err="1"/>
                        <a:t>Gullivers</a:t>
                      </a:r>
                      <a:r>
                        <a:rPr lang="en-GB" sz="1050" baseline="0" dirty="0"/>
                        <a:t> Travels</a:t>
                      </a:r>
                      <a:endParaRPr lang="en-GB" sz="105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latin typeface="+mn-lt"/>
                        </a:rPr>
                        <a:t>Non-fiction texts</a:t>
                      </a:r>
                      <a:r>
                        <a:rPr lang="en-GB" sz="1050" baseline="0" dirty="0">
                          <a:latin typeface="+mn-lt"/>
                        </a:rPr>
                        <a:t> about the great fire</a:t>
                      </a:r>
                    </a:p>
                    <a:p>
                      <a:pPr algn="ctr"/>
                      <a:r>
                        <a:rPr lang="en-GB" sz="1050" baseline="0" dirty="0">
                          <a:latin typeface="+mn-lt"/>
                        </a:rPr>
                        <a:t>Vlad and the great fire of London</a:t>
                      </a:r>
                    </a:p>
                    <a:p>
                      <a:pPr algn="ctr"/>
                      <a:r>
                        <a:rPr lang="en-GB" sz="1050" baseline="0" dirty="0">
                          <a:latin typeface="+mn-lt"/>
                        </a:rPr>
                        <a:t>Toby and the great fire</a:t>
                      </a:r>
                    </a:p>
                    <a:p>
                      <a:pPr algn="ctr"/>
                      <a:r>
                        <a:rPr lang="en-GB" sz="1050" baseline="0" dirty="0">
                          <a:latin typeface="+mn-lt"/>
                        </a:rPr>
                        <a:t>Charlie the firefighter</a:t>
                      </a:r>
                    </a:p>
                    <a:p>
                      <a:pPr algn="ctr"/>
                      <a:r>
                        <a:rPr lang="en-GB" sz="1050" baseline="0" dirty="0">
                          <a:latin typeface="+mn-lt"/>
                        </a:rPr>
                        <a:t>The little fire truck</a:t>
                      </a:r>
                      <a:endParaRPr lang="en-GB" sz="105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t>Dear Polar Bear…</a:t>
                      </a:r>
                    </a:p>
                    <a:p>
                      <a:pPr algn="ctr"/>
                      <a:r>
                        <a:rPr lang="en-GB" sz="1050" dirty="0"/>
                        <a:t>Adventures on Earth</a:t>
                      </a:r>
                    </a:p>
                    <a:p>
                      <a:pPr algn="ctr"/>
                      <a:r>
                        <a:rPr lang="en-GB" sz="1050" dirty="0"/>
                        <a:t>Poems from a green and blue planet</a:t>
                      </a:r>
                    </a:p>
                    <a:p>
                      <a:pPr algn="ctr"/>
                      <a:r>
                        <a:rPr lang="en-GB" sz="1050" dirty="0"/>
                        <a:t>My friend Earth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b="0" dirty="0">
                          <a:solidFill>
                            <a:schemeClr val="tx1"/>
                          </a:solidFill>
                          <a:latin typeface="+mn-lt"/>
                          <a:cs typeface="Amatic SC" panose="00000500000000000000" pitchFamily="2" charset="-79"/>
                        </a:rPr>
                        <a:t>Once</a:t>
                      </a:r>
                      <a:r>
                        <a:rPr lang="en-US" sz="1050" b="0" baseline="0" dirty="0">
                          <a:solidFill>
                            <a:schemeClr val="tx1"/>
                          </a:solidFill>
                          <a:latin typeface="+mn-lt"/>
                          <a:cs typeface="Amatic SC" panose="00000500000000000000" pitchFamily="2" charset="-79"/>
                        </a:rPr>
                        <a:t> upon an ordinary school day</a:t>
                      </a:r>
                    </a:p>
                    <a:p>
                      <a:pPr algn="ctr"/>
                      <a:r>
                        <a:rPr lang="en-US" sz="1050" b="0" baseline="0" dirty="0">
                          <a:solidFill>
                            <a:schemeClr val="tx1"/>
                          </a:solidFill>
                          <a:latin typeface="+mn-lt"/>
                          <a:cs typeface="Amatic SC" panose="00000500000000000000" pitchFamily="2" charset="-79"/>
                        </a:rPr>
                        <a:t>Dear Teacher…</a:t>
                      </a:r>
                    </a:p>
                    <a:p>
                      <a:pPr algn="ctr"/>
                      <a:r>
                        <a:rPr lang="en-US" sz="1050" b="0" baseline="0" dirty="0">
                          <a:solidFill>
                            <a:schemeClr val="tx1"/>
                          </a:solidFill>
                          <a:latin typeface="+mn-lt"/>
                          <a:cs typeface="Amatic SC" panose="00000500000000000000" pitchFamily="2" charset="-79"/>
                        </a:rPr>
                        <a:t>Michael</a:t>
                      </a:r>
                    </a:p>
                    <a:p>
                      <a:pPr algn="ctr"/>
                      <a:r>
                        <a:rPr lang="en-US" sz="1050" b="0" baseline="0" dirty="0">
                          <a:solidFill>
                            <a:schemeClr val="tx1"/>
                          </a:solidFill>
                          <a:latin typeface="+mn-lt"/>
                          <a:cs typeface="Amatic SC" panose="00000500000000000000" pitchFamily="2" charset="-79"/>
                        </a:rPr>
                        <a:t>The Dot</a:t>
                      </a:r>
                    </a:p>
                    <a:p>
                      <a:pPr algn="ctr"/>
                      <a:r>
                        <a:rPr lang="en-US" sz="1050" b="0" baseline="0" dirty="0">
                          <a:solidFill>
                            <a:schemeClr val="tx1"/>
                          </a:solidFill>
                          <a:latin typeface="+mn-lt"/>
                          <a:cs typeface="Amatic SC" panose="00000500000000000000" pitchFamily="2" charset="-79"/>
                        </a:rPr>
                        <a:t>The </a:t>
                      </a:r>
                      <a:r>
                        <a:rPr lang="en-US" sz="1050" b="0" baseline="0" dirty="0" err="1">
                          <a:solidFill>
                            <a:schemeClr val="tx1"/>
                          </a:solidFill>
                          <a:latin typeface="+mn-lt"/>
                          <a:cs typeface="Amatic SC" panose="00000500000000000000" pitchFamily="2" charset="-79"/>
                        </a:rPr>
                        <a:t>Colour</a:t>
                      </a:r>
                      <a:r>
                        <a:rPr lang="en-US" sz="1050" b="0" baseline="0" dirty="0">
                          <a:solidFill>
                            <a:schemeClr val="tx1"/>
                          </a:solidFill>
                          <a:latin typeface="+mn-lt"/>
                          <a:cs typeface="Amatic SC" panose="00000500000000000000" pitchFamily="2" charset="-79"/>
                        </a:rPr>
                        <a:t> Monster</a:t>
                      </a:r>
                    </a:p>
                    <a:p>
                      <a:pPr algn="ctr"/>
                      <a:r>
                        <a:rPr lang="en-US" sz="1050" b="0" baseline="0" dirty="0">
                          <a:solidFill>
                            <a:schemeClr val="tx1"/>
                          </a:solidFill>
                          <a:latin typeface="+mn-lt"/>
                          <a:cs typeface="Amatic SC" panose="00000500000000000000" pitchFamily="2" charset="-79"/>
                        </a:rPr>
                        <a:t>The boy who was always late</a:t>
                      </a:r>
                      <a:endParaRPr lang="en-US" sz="1050" b="0" dirty="0">
                        <a:solidFill>
                          <a:schemeClr val="tx1"/>
                        </a:solidFill>
                        <a:latin typeface="+mn-lt"/>
                        <a:cs typeface="Amatic SC" panose="00000500000000000000" pitchFamily="2" charset="-79"/>
                      </a:endParaRP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t>And then it’s spring</a:t>
                      </a:r>
                    </a:p>
                    <a:p>
                      <a:pPr algn="ctr"/>
                      <a:r>
                        <a:rPr lang="en-GB" sz="1050" dirty="0"/>
                        <a:t>A year in Percy’s Park</a:t>
                      </a:r>
                    </a:p>
                    <a:p>
                      <a:pPr algn="ctr"/>
                      <a:r>
                        <a:rPr lang="en-GB" sz="1050" dirty="0"/>
                        <a:t>The wind blew</a:t>
                      </a:r>
                    </a:p>
                    <a:p>
                      <a:pPr algn="ctr"/>
                      <a:r>
                        <a:rPr lang="en-GB" sz="1050" dirty="0"/>
                        <a:t>Big Rain Coming</a:t>
                      </a:r>
                    </a:p>
                    <a:p>
                      <a:pPr algn="ctr"/>
                      <a:r>
                        <a:rPr lang="en-GB" sz="1050" dirty="0"/>
                        <a:t>When will it be spring?</a:t>
                      </a:r>
                    </a:p>
                    <a:p>
                      <a:pPr algn="ctr"/>
                      <a:r>
                        <a:rPr lang="en-GB" sz="1050" dirty="0"/>
                        <a:t>The Storm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1245256">
                <a:tc>
                  <a:txBody>
                    <a:bodyPr/>
                    <a:lstStyle/>
                    <a:p>
                      <a:pPr algn="ctr"/>
                      <a:r>
                        <a:rPr lang="en-US" sz="2000" b="1" dirty="0">
                          <a:latin typeface="Amatic SC" panose="00000500000000000000" pitchFamily="2" charset="-79"/>
                          <a:cs typeface="Amatic SC" panose="00000500000000000000" pitchFamily="2" charset="-79"/>
                        </a:rPr>
                        <a:t>Additional ‘Wow’ moments / </a:t>
                      </a:r>
                      <a:r>
                        <a:rPr lang="en-US" sz="2000" b="1" dirty="0">
                          <a:solidFill>
                            <a:srgbClr val="0070C0"/>
                          </a:solidFill>
                          <a:latin typeface="Amatic SC" panose="00000500000000000000" pitchFamily="2" charset="-79"/>
                          <a:cs typeface="Amatic SC" panose="00000500000000000000" pitchFamily="2" charset="-79"/>
                        </a:rPr>
                        <a:t>Enrichment Weeks </a:t>
                      </a: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Birthdays</a:t>
                      </a:r>
                    </a:p>
                    <a:p>
                      <a:pPr algn="ctr"/>
                      <a:r>
                        <a:rPr lang="en-US" sz="1050" dirty="0">
                          <a:solidFill>
                            <a:schemeClr val="tx1"/>
                          </a:solidFill>
                          <a:latin typeface="+mn-lt"/>
                          <a:cs typeface="Amatic SC" panose="00000500000000000000" pitchFamily="2" charset="-79"/>
                        </a:rPr>
                        <a:t>Favourite Songs </a:t>
                      </a:r>
                    </a:p>
                    <a:p>
                      <a:pPr algn="ctr"/>
                      <a:r>
                        <a:rPr lang="en-US" sz="1050" dirty="0">
                          <a:solidFill>
                            <a:schemeClr val="tx1"/>
                          </a:solidFill>
                          <a:latin typeface="+mn-lt"/>
                          <a:cs typeface="Amatic SC" panose="00000500000000000000" pitchFamily="2" charset="-79"/>
                        </a:rPr>
                        <a:t>Match up child and parent photo – look for </a:t>
                      </a:r>
                      <a:r>
                        <a:rPr lang="en-US" sz="1050" dirty="0" err="1">
                          <a:solidFill>
                            <a:schemeClr val="tx1"/>
                          </a:solidFill>
                          <a:latin typeface="+mn-lt"/>
                          <a:cs typeface="Amatic SC" panose="00000500000000000000" pitchFamily="2" charset="-79"/>
                        </a:rPr>
                        <a:t>similariities</a:t>
                      </a: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Talent show </a:t>
                      </a:r>
                    </a:p>
                    <a:p>
                      <a:pPr algn="ctr"/>
                      <a:r>
                        <a:rPr lang="en-US" sz="1050" dirty="0">
                          <a:solidFill>
                            <a:schemeClr val="tx1"/>
                          </a:solidFill>
                          <a:latin typeface="+mn-lt"/>
                          <a:cs typeface="Amatic SC" panose="00000500000000000000" pitchFamily="2" charset="-79"/>
                        </a:rPr>
                        <a:t>Halloween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Guy Fawkes / Bonfire Night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Christmas Time  /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Remembrance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Stories by the Fireside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Children in Need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Anti- Bullying Week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 Chinese New Year </a:t>
                      </a:r>
                    </a:p>
                    <a:p>
                      <a:pPr algn="ctr"/>
                      <a:r>
                        <a:rPr lang="en-US" sz="1050" dirty="0">
                          <a:solidFill>
                            <a:schemeClr val="tx1"/>
                          </a:solidFill>
                          <a:latin typeface="+mn-lt"/>
                          <a:cs typeface="Amatic SC" panose="00000500000000000000" pitchFamily="2" charset="-79"/>
                        </a:rPr>
                        <a:t>LENT</a:t>
                      </a:r>
                    </a:p>
                    <a:p>
                      <a:pPr algn="ctr"/>
                      <a:r>
                        <a:rPr lang="en-US" sz="1050" dirty="0">
                          <a:solidFill>
                            <a:schemeClr val="tx1"/>
                          </a:solidFill>
                          <a:latin typeface="+mn-lt"/>
                          <a:cs typeface="Amatic SC" panose="00000500000000000000" pitchFamily="2" charset="-79"/>
                        </a:rPr>
                        <a:t>Valentine’s Day</a:t>
                      </a:r>
                    </a:p>
                    <a:p>
                      <a:pPr algn="ctr"/>
                      <a:r>
                        <a:rPr lang="en-US" sz="1050" dirty="0">
                          <a:solidFill>
                            <a:schemeClr val="tx1"/>
                          </a:solidFill>
                          <a:latin typeface="+mn-lt"/>
                          <a:cs typeface="Amatic SC" panose="00000500000000000000" pitchFamily="2" charset="-79"/>
                        </a:rPr>
                        <a:t>Internet Safety Day </a:t>
                      </a:r>
                    </a:p>
                    <a:p>
                      <a:pPr algn="ctr"/>
                      <a:r>
                        <a:rPr lang="en-US" sz="1050" dirty="0">
                          <a:solidFill>
                            <a:schemeClr val="tx1"/>
                          </a:solidFill>
                          <a:latin typeface="+mn-lt"/>
                          <a:cs typeface="Amatic SC" panose="00000500000000000000" pitchFamily="2" charset="-79"/>
                        </a:rPr>
                        <a:t>Fire</a:t>
                      </a:r>
                      <a:r>
                        <a:rPr lang="en-US" sz="1050" baseline="0" dirty="0">
                          <a:solidFill>
                            <a:schemeClr val="tx1"/>
                          </a:solidFill>
                          <a:latin typeface="+mn-lt"/>
                          <a:cs typeface="Amatic SC" panose="00000500000000000000" pitchFamily="2" charset="-79"/>
                        </a:rPr>
                        <a:t> engine visit</a:t>
                      </a:r>
                    </a:p>
                    <a:p>
                      <a:pPr algn="ctr"/>
                      <a:r>
                        <a:rPr lang="en-US" sz="1050" dirty="0">
                          <a:solidFill>
                            <a:schemeClr val="tx1"/>
                          </a:solidFill>
                          <a:latin typeface="+mn-lt"/>
                          <a:cs typeface="Amatic SC" panose="00000500000000000000" pitchFamily="2" charset="-79"/>
                        </a:rPr>
                        <a:t>World Book 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Mother’s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Queen’s Birthday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Science Week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Easter Egg Hunt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Introduction to Google Earth and </a:t>
                      </a:r>
                      <a:r>
                        <a:rPr lang="en-GB" sz="1050" dirty="0" err="1">
                          <a:solidFill>
                            <a:schemeClr val="tx1"/>
                          </a:solidFill>
                          <a:latin typeface="+mn-lt"/>
                          <a:cs typeface="Amatic SC" panose="00000500000000000000" pitchFamily="2" charset="-79"/>
                        </a:rPr>
                        <a:t>Streetview</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Visit from older members of the community</a:t>
                      </a:r>
                    </a:p>
                    <a:p>
                      <a:pPr algn="ctr"/>
                      <a:r>
                        <a:rPr lang="en-US" sz="1050" dirty="0">
                          <a:solidFill>
                            <a:schemeClr val="tx1"/>
                          </a:solidFill>
                          <a:latin typeface="+mn-lt"/>
                          <a:cs typeface="Amatic SC" panose="00000500000000000000" pitchFamily="2" charset="-79"/>
                        </a:rPr>
                        <a:t>Trip to Braintree Museum</a:t>
                      </a:r>
                      <a:r>
                        <a:rPr lang="en-US" sz="1050" baseline="0" dirty="0">
                          <a:solidFill>
                            <a:schemeClr val="tx1"/>
                          </a:solidFill>
                          <a:latin typeface="+mn-lt"/>
                          <a:cs typeface="Amatic SC" panose="00000500000000000000" pitchFamily="2" charset="-79"/>
                        </a:rPr>
                        <a:t> – Victorian classroom</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Music Day – whole school</a:t>
                      </a:r>
                    </a:p>
                    <a:p>
                      <a:pPr algn="ctr"/>
                      <a:r>
                        <a:rPr lang="en-GB" sz="1050" dirty="0">
                          <a:solidFill>
                            <a:schemeClr val="tx1"/>
                          </a:solidFill>
                          <a:latin typeface="+mn-lt"/>
                          <a:cs typeface="Amatic SC" panose="00000500000000000000" pitchFamily="2" charset="-79"/>
                        </a:rPr>
                        <a:t>Postcards from London</a:t>
                      </a:r>
                    </a:p>
                    <a:p>
                      <a:pPr algn="ctr"/>
                      <a:r>
                        <a:rPr lang="en-GB" sz="1050" dirty="0">
                          <a:solidFill>
                            <a:schemeClr val="tx1"/>
                          </a:solidFill>
                          <a:latin typeface="+mn-lt"/>
                          <a:cs typeface="Amatic SC" panose="00000500000000000000" pitchFamily="2" charset="-79"/>
                        </a:rPr>
                        <a:t>Transition into next year</a:t>
                      </a:r>
                    </a:p>
                    <a:p>
                      <a:pPr algn="ctr"/>
                      <a:r>
                        <a:rPr lang="en-GB" sz="1050" dirty="0">
                          <a:solidFill>
                            <a:schemeClr val="tx1"/>
                          </a:solidFill>
                          <a:latin typeface="+mn-lt"/>
                          <a:cs typeface="Amatic SC" panose="00000500000000000000" pitchFamily="2" charset="-79"/>
                        </a:rPr>
                        <a:t>Meet the teacher</a:t>
                      </a:r>
                    </a:p>
                    <a:p>
                      <a:pPr algn="ctr"/>
                      <a:r>
                        <a:rPr lang="en-GB" sz="1050" dirty="0">
                          <a:solidFill>
                            <a:schemeClr val="tx1"/>
                          </a:solidFill>
                          <a:latin typeface="+mn-lt"/>
                          <a:cs typeface="Amatic SC" panose="00000500000000000000" pitchFamily="2" charset="-79"/>
                        </a:rPr>
                        <a:t>Sports 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11" name="Picture 10"/>
          <p:cNvPicPr/>
          <p:nvPr/>
        </p:nvPicPr>
        <p:blipFill>
          <a:blip r:embed="rId3" cstate="print">
            <a:extLst>
              <a:ext uri="{28A0092B-C50C-407E-A947-70E740481C1C}">
                <a14:useLocalDpi xmlns:a14="http://schemas.microsoft.com/office/drawing/2010/main" val="0"/>
              </a:ext>
            </a:extLst>
          </a:blip>
          <a:stretch>
            <a:fillRect/>
          </a:stretch>
        </p:blipFill>
        <p:spPr>
          <a:xfrm>
            <a:off x="591707" y="156110"/>
            <a:ext cx="690880" cy="690880"/>
          </a:xfrm>
          <a:prstGeom prst="rect">
            <a:avLst/>
          </a:prstGeom>
        </p:spPr>
      </p:pic>
    </p:spTree>
    <p:extLst>
      <p:ext uri="{BB962C8B-B14F-4D97-AF65-F5344CB8AC3E}">
        <p14:creationId xmlns:p14="http://schemas.microsoft.com/office/powerpoint/2010/main" val="379394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22-23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67954665"/>
              </p:ext>
            </p:extLst>
          </p:nvPr>
        </p:nvGraphicFramePr>
        <p:xfrm>
          <a:off x="366318" y="476214"/>
          <a:ext cx="11459364" cy="592916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Amatic SC" panose="00000500000000000000" pitchFamily="2" charset="-79"/>
                          <a:cs typeface="Amatic SC" panose="00000500000000000000" pitchFamily="2" charset="-79"/>
                        </a:rPr>
                        <a:t>HOMES AND HOUSES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OUR VILLAGE &amp; Christmas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latin typeface="Amatic SC" panose="00000500000000000000" pitchFamily="2" charset="-79"/>
                          <a:cs typeface="Amatic SC" panose="00000500000000000000" pitchFamily="2" charset="-79"/>
                        </a:rPr>
                        <a:t>GREAT FIRE OF LONDON</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WEATHER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SCHOOLS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CONTRASTING PLACES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dirty="0">
                          <a:solidFill>
                            <a:schemeClr val="bg1">
                              <a:lumMod val="50000"/>
                            </a:schemeClr>
                          </a:solidFill>
                          <a:latin typeface="+mn-lt"/>
                          <a:cs typeface="Amatic SC" panose="00000500000000000000" pitchFamily="2" charset="-79"/>
                        </a:rPr>
                        <a:t>Characteristics of Effective Learning </a:t>
                      </a:r>
                    </a:p>
                    <a:p>
                      <a:r>
                        <a:rPr lang="en-US" sz="1200" b="1" dirty="0">
                          <a:solidFill>
                            <a:srgbClr val="FF33CC"/>
                          </a:solidFill>
                          <a:latin typeface="+mn-lt"/>
                          <a:cs typeface="Amatic SC" panose="00000500000000000000" pitchFamily="2" charset="-79"/>
                        </a:rPr>
                        <a:t>Playing and exploring: </a:t>
                      </a:r>
                      <a:r>
                        <a:rPr lang="en-US" sz="1200" dirty="0">
                          <a:latin typeface="+mn-lt"/>
                          <a:cs typeface="RM Typerighter old" panose="00000400000000000000" pitchFamily="2" charset="-79"/>
                        </a:rPr>
                        <a:t>- Children investigate and experience things, and ‘have a go’. </a:t>
                      </a:r>
                      <a:r>
                        <a:rPr lang="en-GB" sz="1200" dirty="0">
                          <a:solidFill>
                            <a:srgbClr val="000000"/>
                          </a:solidFill>
                          <a:effectLst/>
                          <a:latin typeface="+mn-lt"/>
                          <a:ea typeface="Calibri" panose="020F0502020204030204" pitchFamily="34" charset="0"/>
                          <a:cs typeface="Acumin Pro"/>
                        </a:rPr>
                        <a:t>Children who actively participate in their </a:t>
                      </a:r>
                      <a:r>
                        <a:rPr lang="en-GB" sz="1200" dirty="0">
                          <a:solidFill>
                            <a:srgbClr val="000000"/>
                          </a:solidFill>
                          <a:latin typeface="+mn-lt"/>
                          <a:ea typeface="Calibri" panose="020F0502020204030204" pitchFamily="34" charset="0"/>
                          <a:cs typeface="Acumin Pro"/>
                        </a:rPr>
                        <a:t>own play </a:t>
                      </a:r>
                      <a:r>
                        <a:rPr lang="en-GB" sz="1200" dirty="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dirty="0">
                        <a:latin typeface="+mn-lt"/>
                        <a:cs typeface="RM Typerighter old" panose="00000400000000000000" pitchFamily="2" charset="-79"/>
                      </a:endParaRPr>
                    </a:p>
                    <a:p>
                      <a:r>
                        <a:rPr lang="en-US" sz="1200" b="1" dirty="0">
                          <a:solidFill>
                            <a:srgbClr val="FF33CC"/>
                          </a:solidFill>
                          <a:latin typeface="+mn-lt"/>
                          <a:cs typeface="Amatic SC" panose="00000500000000000000" pitchFamily="2" charset="-79"/>
                        </a:rPr>
                        <a:t>Active learning: </a:t>
                      </a:r>
                      <a:r>
                        <a:rPr lang="en-US" sz="1200" dirty="0">
                          <a:latin typeface="+mn-lt"/>
                          <a:cs typeface="RM Typerighter old" panose="00000400000000000000" pitchFamily="2" charset="-79"/>
                        </a:rPr>
                        <a:t>- Children concentrate and keep on trying if they encounter difficulties. They are proud of their own achievements. </a:t>
                      </a:r>
                      <a:r>
                        <a:rPr lang="en-GB" sz="1200" dirty="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dirty="0">
                          <a:solidFill>
                            <a:srgbClr val="FF33CC"/>
                          </a:solidFill>
                          <a:latin typeface="+mn-lt"/>
                          <a:cs typeface="Amatic SC" panose="00000500000000000000" pitchFamily="2" charset="-79"/>
                        </a:rPr>
                        <a:t>Creating and thinking critically: </a:t>
                      </a:r>
                      <a:r>
                        <a:rPr lang="en-US" sz="1200" dirty="0">
                          <a:latin typeface="+mn-lt"/>
                          <a:cs typeface="RM Typerighter old" panose="00000400000000000000" pitchFamily="2" charset="-79"/>
                        </a:rPr>
                        <a:t>- Children develop their own ideas and make links between these ideas. </a:t>
                      </a:r>
                      <a:r>
                        <a:rPr lang="en-GB" sz="1200" dirty="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dirty="0">
                          <a:effectLst/>
                          <a:latin typeface="+mn-lt"/>
                          <a:ea typeface="Calibri" panose="020F0502020204030204" pitchFamily="34" charset="0"/>
                          <a:cs typeface="Arial" panose="020B0604020202020204" pitchFamily="34" charset="0"/>
                        </a:rPr>
                        <a:t> </a:t>
                      </a:r>
                    </a:p>
                    <a:p>
                      <a:endParaRPr lang="en-GB" sz="1200"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rgbClr val="7030A0"/>
                          </a:solidFill>
                          <a:latin typeface="+mn-lt"/>
                          <a:cs typeface="Amatic SC" panose="00000500000000000000" pitchFamily="2" charset="-79"/>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panose="00000500000000000000" pitchFamily="2" charset="-79"/>
                        </a:rPr>
                        <a:t>Positive Relationships: </a:t>
                      </a:r>
                      <a:r>
                        <a:rPr lang="en-US" sz="1200" i="0" dirty="0">
                          <a:latin typeface="+mn-lt"/>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200" b="1" i="0" dirty="0">
                          <a:solidFill>
                            <a:srgbClr val="7030A0"/>
                          </a:solidFill>
                          <a:latin typeface="+mn-lt"/>
                          <a:cs typeface="Amatic SC" panose="00000500000000000000" pitchFamily="2" charset="-79"/>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panose="00000500000000000000" pitchFamily="2" charset="-79"/>
                        </a:rPr>
                        <a:t>Learning and Development: </a:t>
                      </a:r>
                      <a:r>
                        <a:rPr lang="en-US" sz="1200" i="0" dirty="0">
                          <a:latin typeface="+mn-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dirty="0">
                        <a:latin typeface="+mn-lt"/>
                        <a:cs typeface="RM Typerighter old" panose="00000400000000000000" pitchFamily="2" charset="-79"/>
                      </a:endParaRPr>
                    </a:p>
                    <a:p>
                      <a:r>
                        <a:rPr lang="en-US" sz="1200" i="1" dirty="0">
                          <a:latin typeface="+mn-lt"/>
                          <a:cs typeface="RM Typerighter old" panose="00000400000000000000" pitchFamily="2" charset="-79"/>
                        </a:rPr>
                        <a:t>PLAY: </a:t>
                      </a:r>
                      <a:r>
                        <a:rPr lang="en-US" sz="1200" b="0" i="1" kern="1200" dirty="0">
                          <a:solidFill>
                            <a:schemeClr val="dk1"/>
                          </a:solidFill>
                          <a:effectLst/>
                          <a:latin typeface="+mn-lt"/>
                          <a:ea typeface="+mn-ea"/>
                          <a:cs typeface="+mn-cs"/>
                        </a:rPr>
                        <a:t>At </a:t>
                      </a:r>
                      <a:r>
                        <a:rPr lang="en-US" sz="1200" b="0" i="1" kern="1200" dirty="0" err="1">
                          <a:solidFill>
                            <a:schemeClr val="dk1"/>
                          </a:solidFill>
                          <a:effectLst/>
                          <a:latin typeface="+mn-lt"/>
                          <a:ea typeface="+mn-ea"/>
                          <a:cs typeface="+mn-cs"/>
                        </a:rPr>
                        <a:t>Gosfield</a:t>
                      </a:r>
                      <a:r>
                        <a:rPr lang="en-US" sz="1200" b="0" i="1" kern="1200" dirty="0">
                          <a:solidFill>
                            <a:schemeClr val="dk1"/>
                          </a:solidFill>
                          <a:effectLst/>
                          <a:latin typeface="+mn-lt"/>
                          <a:ea typeface="+mn-ea"/>
                          <a:cs typeface="+mn-cs"/>
                        </a:rPr>
                        <a:t> Community Primary School, we understand that children learn best when they are absorbed, interested and active.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r>
                        <a:rPr lang="en-GB" sz="1200" i="1" dirty="0">
                          <a:solidFill>
                            <a:schemeClr val="tx1"/>
                          </a:solidFill>
                          <a:latin typeface="+mn-lt"/>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200" b="0" i="1" kern="1200" baseline="0" dirty="0">
                          <a:solidFill>
                            <a:schemeClr val="dk1"/>
                          </a:solidFill>
                          <a:effectLst/>
                          <a:latin typeface="+mn-lt"/>
                          <a:ea typeface="+mn-ea"/>
                          <a:cs typeface="+mn-cs"/>
                        </a:rPr>
                        <a:t> </a:t>
                      </a:r>
                      <a:endParaRPr lang="en-US" sz="1200" b="0" i="1" kern="1200" dirty="0">
                        <a:solidFill>
                          <a:schemeClr val="dk1"/>
                        </a:solidFill>
                        <a:effectLst/>
                        <a:latin typeface="+mn-lt"/>
                        <a:ea typeface="+mn-ea"/>
                        <a:cs typeface="+mn-cs"/>
                      </a:endParaRPr>
                    </a:p>
                    <a:p>
                      <a:r>
                        <a:rPr lang="en-US" sz="1200" b="0" i="1" kern="1200" dirty="0">
                          <a:solidFill>
                            <a:schemeClr val="dk1"/>
                          </a:solidFill>
                          <a:effectLst/>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mn-lt"/>
                          <a:cs typeface="Amatic SC" panose="00000500000000000000" pitchFamily="2" charset="-79"/>
                        </a:rPr>
                        <a:t>We will ensure that all children learn and develop well and are kept healthy and safe at ALL times. </a:t>
                      </a:r>
                      <a:endParaRPr lang="en-GB" sz="14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6" name="TextBox 5">
            <a:extLst>
              <a:ext uri="{FF2B5EF4-FFF2-40B4-BE49-F238E27FC236}">
                <a16:creationId xmlns:a16="http://schemas.microsoft.com/office/drawing/2014/main" id="{D6796E57-4BE4-4760-9518-06087CD670E2}"/>
              </a:ext>
            </a:extLst>
          </p:cNvPr>
          <p:cNvSpPr txBox="1"/>
          <p:nvPr/>
        </p:nvSpPr>
        <p:spPr>
          <a:xfrm>
            <a:off x="1109291" y="6477811"/>
            <a:ext cx="12192000" cy="307777"/>
          </a:xfrm>
          <a:prstGeom prst="rect">
            <a:avLst/>
          </a:prstGeom>
          <a:noFill/>
        </p:spPr>
        <p:txBody>
          <a:bodyPr wrap="square">
            <a:spAutoFit/>
          </a:bodyPr>
          <a:lstStyle/>
          <a:p>
            <a:r>
              <a:rPr lang="en-US" sz="1400" i="1" dirty="0">
                <a:solidFill>
                  <a:schemeClr val="bg1">
                    <a:lumMod val="50000"/>
                  </a:schemeClr>
                </a:solidFill>
              </a:rPr>
              <a:t>The ultimate purpose of education, for adults and children, is to help them cultivate love, which is both an aesthetic and rational experience.</a:t>
            </a:r>
            <a:endParaRPr lang="en-GB" sz="1400" i="1" dirty="0">
              <a:solidFill>
                <a:schemeClr val="bg1">
                  <a:lumMod val="50000"/>
                </a:schemeClr>
              </a:solidFill>
            </a:endParaRPr>
          </a:p>
        </p:txBody>
      </p:sp>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pic>
        <p:nvPicPr>
          <p:cNvPr id="9" name="Picture 8"/>
          <p:cNvPicPr/>
          <p:nvPr/>
        </p:nvPicPr>
        <p:blipFill>
          <a:blip r:embed="rId4" cstate="print">
            <a:extLst>
              <a:ext uri="{28A0092B-C50C-407E-A947-70E740481C1C}">
                <a14:useLocalDpi xmlns:a14="http://schemas.microsoft.com/office/drawing/2010/main" val="0"/>
              </a:ext>
            </a:extLst>
          </a:blip>
          <a:stretch>
            <a:fillRect/>
          </a:stretch>
        </p:blipFill>
        <p:spPr>
          <a:xfrm>
            <a:off x="838200" y="192250"/>
            <a:ext cx="690880" cy="690880"/>
          </a:xfrm>
          <a:prstGeom prst="rect">
            <a:avLst/>
          </a:prstGeom>
        </p:spPr>
      </p:pic>
    </p:spTree>
    <p:extLst>
      <p:ext uri="{BB962C8B-B14F-4D97-AF65-F5344CB8AC3E}">
        <p14:creationId xmlns:p14="http://schemas.microsoft.com/office/powerpoint/2010/main" val="2952778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22-23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76582388"/>
              </p:ext>
            </p:extLst>
          </p:nvPr>
        </p:nvGraphicFramePr>
        <p:xfrm>
          <a:off x="171904" y="512838"/>
          <a:ext cx="11848192" cy="5969483"/>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2599">
                  <a:extLst>
                    <a:ext uri="{9D8B030D-6E8A-4147-A177-3AD203B41FA5}">
                      <a16:colId xmlns:a16="http://schemas.microsoft.com/office/drawing/2014/main" val="2865123548"/>
                    </a:ext>
                  </a:extLst>
                </a:gridCol>
                <a:gridCol w="1704796">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92599">
                  <a:extLst>
                    <a:ext uri="{9D8B030D-6E8A-4147-A177-3AD203B41FA5}">
                      <a16:colId xmlns:a16="http://schemas.microsoft.com/office/drawing/2014/main" val="2709165749"/>
                    </a:ext>
                  </a:extLst>
                </a:gridCol>
                <a:gridCol w="1540460">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5320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Amatic SC" panose="00000500000000000000" pitchFamily="2" charset="-79"/>
                          <a:cs typeface="Amatic SC" panose="00000500000000000000" pitchFamily="2" charset="-79"/>
                        </a:rPr>
                        <a:t>HOMES AND HOUSES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OUR VILLAGE &amp; Christmas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latin typeface="Amatic SC" panose="00000500000000000000" pitchFamily="2" charset="-79"/>
                          <a:cs typeface="Amatic SC" panose="00000500000000000000" pitchFamily="2" charset="-79"/>
                        </a:rPr>
                        <a:t>GREAT FIRE OF LONDON</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WEATHER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SCHOOLS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CONTRASTING PLACES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2400" b="1" dirty="0">
                          <a:latin typeface="Amatic SC" panose="00000500000000000000" pitchFamily="2" charset="-79"/>
                          <a:cs typeface="Amatic SC" panose="00000500000000000000" pitchFamily="2" charset="-79"/>
                        </a:rPr>
                        <a:t>Well-being focus </a:t>
                      </a:r>
                    </a:p>
                    <a:p>
                      <a:pPr algn="ctr"/>
                      <a:endParaRPr lang="en-US" sz="500" b="1"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kern="1200" dirty="0">
                          <a:solidFill>
                            <a:schemeClr val="tx1"/>
                          </a:solidFill>
                          <a:effectLst/>
                          <a:latin typeface="+mn-lt"/>
                          <a:ea typeface="+mn-ea"/>
                          <a:cs typeface="+mn-cs"/>
                        </a:rPr>
                        <a:t>These will mirror the principles and values of our school.</a:t>
                      </a:r>
                      <a:endParaRPr lang="en-US" sz="600" b="0" i="0" kern="1200" dirty="0">
                        <a:solidFill>
                          <a:schemeClr val="tx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kern="1200" dirty="0">
                          <a:solidFill>
                            <a:schemeClr val="tx1"/>
                          </a:solidFill>
                          <a:effectLst/>
                          <a:latin typeface="+mn-lt"/>
                          <a:ea typeface="+mn-ea"/>
                          <a:cs typeface="+mn-cs"/>
                        </a:rPr>
                        <a:t>We will ‘dip in and out of each area’ each term as and when we need 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kern="1200" dirty="0">
                          <a:solidFill>
                            <a:schemeClr val="tx1"/>
                          </a:solidFill>
                          <a:effectLst/>
                          <a:latin typeface="+mn-lt"/>
                          <a:ea typeface="+mn-ea"/>
                          <a:cs typeface="+mn-cs"/>
                        </a:rPr>
                        <a:t>These match with the Key Stage 1 areas of our well-being curriculum</a:t>
                      </a:r>
                      <a:endParaRPr lang="en-GB" sz="2000" b="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600" b="1" i="0" dirty="0">
                          <a:solidFill>
                            <a:schemeClr val="bg1">
                              <a:lumMod val="50000"/>
                            </a:schemeClr>
                          </a:solidFill>
                          <a:effectLst/>
                          <a:latin typeface="+mn-lt"/>
                        </a:rPr>
                        <a:t>Caring Friendship</a:t>
                      </a:r>
                    </a:p>
                    <a:p>
                      <a:pPr marL="0" indent="0" algn="ctr">
                        <a:buFont typeface="Arial" panose="020B0604020202020204" pitchFamily="34" charset="0"/>
                        <a:buNone/>
                      </a:pPr>
                      <a:r>
                        <a:rPr lang="en-US" sz="1000" b="0" i="0" dirty="0">
                          <a:solidFill>
                            <a:schemeClr val="tx1"/>
                          </a:solidFill>
                          <a:effectLst/>
                          <a:latin typeface="+mn-lt"/>
                        </a:rPr>
                        <a:t> </a:t>
                      </a:r>
                      <a:r>
                        <a:rPr lang="en-GB" sz="1000" dirty="0">
                          <a:solidFill>
                            <a:schemeClr val="tx1"/>
                          </a:solidFill>
                          <a:latin typeface="+mn-lt"/>
                        </a:rPr>
                        <a:t>We are all unique. </a:t>
                      </a:r>
                    </a:p>
                    <a:p>
                      <a:pPr marL="0" lvl="0" indent="0" algn="ctr">
                        <a:buFont typeface="Arial" panose="020B0604020202020204" pitchFamily="34" charset="0"/>
                        <a:buNone/>
                      </a:pPr>
                      <a:r>
                        <a:rPr lang="en-GB" sz="1000" dirty="0">
                          <a:solidFill>
                            <a:schemeClr val="tx1"/>
                          </a:solidFill>
                          <a:latin typeface="+mn-lt"/>
                        </a:rPr>
                        <a:t>We respect differences between different people and their beliefs in our community, in this country and all around the world.</a:t>
                      </a:r>
                    </a:p>
                    <a:p>
                      <a:pPr marL="0" lvl="0" indent="0" algn="ctr">
                        <a:buFont typeface="Arial" panose="020B0604020202020204" pitchFamily="34" charset="0"/>
                        <a:buNone/>
                      </a:pPr>
                      <a:r>
                        <a:rPr lang="en-GB" sz="1000" dirty="0">
                          <a:solidFill>
                            <a:schemeClr val="tx1"/>
                          </a:solidFill>
                          <a:latin typeface="+mn-lt"/>
                        </a:rPr>
                        <a:t>All cultures are learned , respected, and celebrated.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a:solidFill>
                            <a:schemeClr val="tx1"/>
                          </a:solidFill>
                          <a:latin typeface="+mn-lt"/>
                        </a:rPr>
                        <a:t>We have the opportunity to play with who we want to play with. </a:t>
                      </a:r>
                    </a:p>
                    <a:p>
                      <a:pPr marL="0" lvl="0" indent="0" algn="ctr">
                        <a:buFont typeface="Arial" panose="020B0604020202020204" pitchFamily="34" charset="0"/>
                        <a:buNone/>
                      </a:pPr>
                      <a:r>
                        <a:rPr lang="en-GB" sz="1000" dirty="0">
                          <a:solidFill>
                            <a:schemeClr val="tx1"/>
                          </a:solidFill>
                          <a:latin typeface="+mn-lt"/>
                        </a:rPr>
                        <a:t>We know what it means to be a good friend</a:t>
                      </a:r>
                      <a:r>
                        <a:rPr lang="en-GB" sz="1000" baseline="0" dirty="0">
                          <a:solidFill>
                            <a:schemeClr val="tx1"/>
                          </a:solidFill>
                          <a:latin typeface="+mn-lt"/>
                        </a:rPr>
                        <a:t> to other people</a:t>
                      </a:r>
                      <a:endParaRPr lang="en-GB" sz="10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People who care for me</a:t>
                      </a:r>
                    </a:p>
                    <a:p>
                      <a:pPr algn="ctr" eaLnBrk="1" hangingPunct="1"/>
                      <a:r>
                        <a:rPr lang="en-GB" altLang="en-US" sz="1050" b="0" dirty="0">
                          <a:latin typeface="+mn-lt"/>
                          <a:cs typeface="Amatic SC" panose="00000500000000000000" pitchFamily="2" charset="-79"/>
                        </a:rPr>
                        <a:t>Everyone is valued, all cultures are celebrated and we all share and respect the opinions of others. </a:t>
                      </a:r>
                      <a:endParaRPr lang="en-US" altLang="en-US" sz="1050" b="0" i="0" dirty="0">
                        <a:solidFill>
                          <a:schemeClr val="bg1">
                            <a:lumMod val="50000"/>
                          </a:schemeClr>
                        </a:solidFill>
                        <a:effectLst/>
                        <a:latin typeface="+mn-lt"/>
                        <a:cs typeface="+mn-cs"/>
                      </a:endParaRPr>
                    </a:p>
                    <a:p>
                      <a:pPr algn="ctr" eaLnBrk="1" hangingPunct="1"/>
                      <a:r>
                        <a:rPr lang="en-US" altLang="en-US" sz="1050" b="0" i="0" dirty="0">
                          <a:solidFill>
                            <a:schemeClr val="tx1"/>
                          </a:solidFill>
                          <a:effectLst/>
                          <a:latin typeface="+mn-lt"/>
                          <a:cs typeface="+mn-cs"/>
                        </a:rPr>
                        <a:t>We</a:t>
                      </a:r>
                      <a:r>
                        <a:rPr lang="en-US" altLang="en-US" sz="1050" b="0" i="0" baseline="0" dirty="0">
                          <a:solidFill>
                            <a:schemeClr val="tx1"/>
                          </a:solidFill>
                          <a:effectLst/>
                          <a:latin typeface="+mn-lt"/>
                          <a:cs typeface="+mn-cs"/>
                        </a:rPr>
                        <a:t> recognize differences in families and know that families provide love and stability</a:t>
                      </a:r>
                    </a:p>
                    <a:p>
                      <a:pPr algn="ctr" eaLnBrk="1" hangingPunct="1"/>
                      <a:r>
                        <a:rPr lang="en-US" altLang="en-US" sz="1050" b="0" i="0" baseline="0" dirty="0">
                          <a:solidFill>
                            <a:schemeClr val="tx1"/>
                          </a:solidFill>
                          <a:effectLst/>
                          <a:latin typeface="+mn-lt"/>
                          <a:cs typeface="+mn-cs"/>
                        </a:rPr>
                        <a:t>We start to think about other occupations and the caring roles they have in the community</a:t>
                      </a:r>
                      <a:endParaRPr lang="en-GB" alt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Respectful Relationships</a:t>
                      </a:r>
                    </a:p>
                    <a:p>
                      <a:pPr marL="0" indent="0" algn="ctr">
                        <a:buFont typeface="Arial" panose="020B0604020202020204" pitchFamily="34" charset="0"/>
                        <a:buNone/>
                      </a:pPr>
                      <a:r>
                        <a:rPr lang="en-GB" sz="1000" dirty="0">
                          <a:solidFill>
                            <a:schemeClr val="tx1"/>
                          </a:solidFill>
                          <a:latin typeface="+mn-lt"/>
                        </a:rPr>
                        <a:t>We all know that we have rules at school that we must follow. </a:t>
                      </a:r>
                    </a:p>
                    <a:p>
                      <a:pPr marL="0" indent="0" algn="ctr">
                        <a:buFont typeface="Arial" panose="020B0604020202020204" pitchFamily="34" charset="0"/>
                        <a:buNone/>
                      </a:pPr>
                      <a:r>
                        <a:rPr lang="en-GB" sz="1000" dirty="0">
                          <a:solidFill>
                            <a:schemeClr val="tx1"/>
                          </a:solidFill>
                          <a:latin typeface="+mn-lt"/>
                        </a:rPr>
                        <a:t>We know who to talk to if we do not feel safe. </a:t>
                      </a:r>
                    </a:p>
                    <a:p>
                      <a:pPr marL="0" indent="0" algn="ctr">
                        <a:buFont typeface="Arial" panose="020B0604020202020204" pitchFamily="34" charset="0"/>
                        <a:buNone/>
                      </a:pPr>
                      <a:r>
                        <a:rPr lang="en-GB" sz="1000" dirty="0">
                          <a:solidFill>
                            <a:schemeClr val="tx1"/>
                          </a:solidFill>
                          <a:latin typeface="+mn-lt"/>
                        </a:rPr>
                        <a:t>We know right from wrong. </a:t>
                      </a:r>
                    </a:p>
                    <a:p>
                      <a:pPr marL="0" indent="0" algn="ctr">
                        <a:buFont typeface="Arial" panose="020B0604020202020204" pitchFamily="34" charset="0"/>
                        <a:buNone/>
                      </a:pPr>
                      <a:r>
                        <a:rPr lang="en-GB" sz="1000" dirty="0">
                          <a:solidFill>
                            <a:schemeClr val="tx1"/>
                          </a:solidFill>
                          <a:latin typeface="+mn-lt"/>
                        </a:rPr>
                        <a:t>We recognise that we are accountable for our actions.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a:solidFill>
                            <a:schemeClr val="tx1"/>
                          </a:solidFill>
                          <a:latin typeface="+mn-lt"/>
                        </a:rPr>
                        <a:t>We must work together as a team.</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a:solidFill>
                            <a:schemeClr val="tx1"/>
                          </a:solidFill>
                          <a:latin typeface="+mn-lt"/>
                        </a:rPr>
                        <a:t>We</a:t>
                      </a:r>
                      <a:r>
                        <a:rPr lang="en-GB" sz="1000" baseline="0" dirty="0">
                          <a:solidFill>
                            <a:schemeClr val="tx1"/>
                          </a:solidFill>
                          <a:latin typeface="+mn-lt"/>
                        </a:rPr>
                        <a:t> start to understand the meaning of bullying and what to do if we are unhappy</a:t>
                      </a:r>
                      <a:endParaRPr lang="en-GB" sz="10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Mental and Physical Well-being</a:t>
                      </a:r>
                    </a:p>
                    <a:p>
                      <a:pPr marL="0" indent="0" algn="ctr">
                        <a:buFont typeface="Arial" panose="020B0604020202020204" pitchFamily="34" charset="0"/>
                        <a:buNone/>
                      </a:pPr>
                      <a:r>
                        <a:rPr lang="en-GB" sz="1000" dirty="0">
                          <a:solidFill>
                            <a:schemeClr val="tx1"/>
                          </a:solidFill>
                          <a:latin typeface="+mn-lt"/>
                        </a:rPr>
                        <a:t>We all have the right to have our own views. </a:t>
                      </a:r>
                    </a:p>
                    <a:p>
                      <a:pPr marL="0" indent="0" algn="ctr">
                        <a:buFont typeface="Arial" panose="020B0604020202020204" pitchFamily="34" charset="0"/>
                        <a:buNone/>
                      </a:pPr>
                      <a:r>
                        <a:rPr lang="en-GB" sz="1000" dirty="0">
                          <a:solidFill>
                            <a:schemeClr val="tx1"/>
                          </a:solidFill>
                          <a:latin typeface="+mn-lt"/>
                        </a:rPr>
                        <a:t>We are all respected as individuals. </a:t>
                      </a:r>
                    </a:p>
                    <a:p>
                      <a:pPr marL="0" indent="0" algn="ctr">
                        <a:buFont typeface="Arial" panose="020B0604020202020204" pitchFamily="34" charset="0"/>
                        <a:buNone/>
                      </a:pPr>
                      <a:r>
                        <a:rPr lang="en-GB" sz="1000" dirty="0">
                          <a:solidFill>
                            <a:schemeClr val="tx1"/>
                          </a:solidFill>
                          <a:latin typeface="+mn-lt"/>
                        </a:rPr>
                        <a:t>We feel safe to have a go at new activities. </a:t>
                      </a:r>
                    </a:p>
                    <a:p>
                      <a:pPr marL="0" indent="0" algn="ctr">
                        <a:buFont typeface="Arial" panose="020B0604020202020204" pitchFamily="34" charset="0"/>
                        <a:buNone/>
                      </a:pPr>
                      <a:r>
                        <a:rPr lang="en-GB" sz="1000" dirty="0">
                          <a:solidFill>
                            <a:schemeClr val="tx1"/>
                          </a:solidFill>
                          <a:latin typeface="+mn-lt"/>
                        </a:rPr>
                        <a:t>We understand a range of emotions and have strategies to help us if we feel sad/angry</a:t>
                      </a:r>
                    </a:p>
                    <a:p>
                      <a:pPr marL="0" indent="0" algn="ctr">
                        <a:buFont typeface="Arial" panose="020B0604020202020204" pitchFamily="34" charset="0"/>
                        <a:buNone/>
                      </a:pPr>
                      <a:r>
                        <a:rPr lang="en-GB" sz="1000" dirty="0">
                          <a:solidFill>
                            <a:schemeClr val="tx1"/>
                          </a:solidFill>
                          <a:latin typeface="+mn-lt"/>
                        </a:rPr>
                        <a:t>We know the importance of keeping</a:t>
                      </a:r>
                      <a:r>
                        <a:rPr lang="en-GB" sz="1000" baseline="0" dirty="0">
                          <a:solidFill>
                            <a:schemeClr val="tx1"/>
                          </a:solidFill>
                          <a:latin typeface="+mn-lt"/>
                        </a:rPr>
                        <a:t> a healthy body and mind</a:t>
                      </a:r>
                      <a:endParaRPr lang="en-GB" sz="10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Being Safe</a:t>
                      </a:r>
                    </a:p>
                    <a:p>
                      <a:pPr marL="0" indent="0" algn="ctr">
                        <a:buFont typeface="Arial" panose="020B0604020202020204" pitchFamily="34" charset="0"/>
                        <a:buNone/>
                      </a:pPr>
                      <a:r>
                        <a:rPr lang="en-GB" sz="1000" dirty="0">
                          <a:solidFill>
                            <a:schemeClr val="tx1"/>
                          </a:solidFill>
                          <a:latin typeface="+mn-lt"/>
                        </a:rPr>
                        <a:t>We all have the right to be listened to. </a:t>
                      </a:r>
                    </a:p>
                    <a:p>
                      <a:pPr marL="0" indent="0" algn="ctr">
                        <a:buFont typeface="Arial" panose="020B0604020202020204" pitchFamily="34" charset="0"/>
                        <a:buNone/>
                      </a:pPr>
                      <a:r>
                        <a:rPr lang="en-GB" sz="1000" dirty="0">
                          <a:solidFill>
                            <a:schemeClr val="tx1"/>
                          </a:solidFill>
                          <a:latin typeface="+mn-lt"/>
                        </a:rPr>
                        <a:t>We respect everyone and we value their different  ideas and opinions. </a:t>
                      </a:r>
                    </a:p>
                    <a:p>
                      <a:pPr marL="0" indent="0" algn="ctr">
                        <a:buFont typeface="Arial" panose="020B0604020202020204" pitchFamily="34" charset="0"/>
                        <a:buNone/>
                      </a:pPr>
                      <a:r>
                        <a:rPr lang="en-GB" sz="1000" dirty="0">
                          <a:solidFill>
                            <a:schemeClr val="tx1"/>
                          </a:solidFill>
                          <a:latin typeface="+mn-lt"/>
                        </a:rPr>
                        <a:t>We</a:t>
                      </a:r>
                      <a:r>
                        <a:rPr lang="en-GB" sz="1000" baseline="0" dirty="0">
                          <a:solidFill>
                            <a:schemeClr val="tx1"/>
                          </a:solidFill>
                          <a:latin typeface="+mn-lt"/>
                        </a:rPr>
                        <a:t> know about boundaries within friendships</a:t>
                      </a:r>
                    </a:p>
                    <a:p>
                      <a:pPr marL="0" indent="0" algn="ctr">
                        <a:buFont typeface="Arial" panose="020B0604020202020204" pitchFamily="34" charset="0"/>
                        <a:buNone/>
                      </a:pPr>
                      <a:r>
                        <a:rPr lang="en-GB" sz="1000" baseline="0" dirty="0">
                          <a:solidFill>
                            <a:schemeClr val="tx1"/>
                          </a:solidFill>
                          <a:latin typeface="+mn-lt"/>
                        </a:rPr>
                        <a:t>We recognise when telling secrets is good and bad and we know who to ask for help</a:t>
                      </a:r>
                    </a:p>
                    <a:p>
                      <a:pPr marL="0" indent="0" algn="ctr">
                        <a:buFont typeface="Arial" panose="020B0604020202020204" pitchFamily="34" charset="0"/>
                        <a:buNone/>
                      </a:pPr>
                      <a:r>
                        <a:rPr lang="en-GB" sz="1000" baseline="0" dirty="0">
                          <a:solidFill>
                            <a:schemeClr val="tx1"/>
                          </a:solidFill>
                          <a:latin typeface="+mn-lt"/>
                        </a:rPr>
                        <a:t>We understand about our bodies and privacy</a:t>
                      </a:r>
                      <a:endParaRPr lang="en-GB" sz="10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600" b="1" i="0" dirty="0">
                          <a:solidFill>
                            <a:schemeClr val="bg1">
                              <a:lumMod val="50000"/>
                            </a:schemeClr>
                          </a:solidFill>
                          <a:effectLst/>
                          <a:latin typeface="+mn-lt"/>
                        </a:rPr>
                        <a:t>Health and First Aid</a:t>
                      </a:r>
                    </a:p>
                    <a:p>
                      <a:pPr algn="ctr"/>
                      <a:r>
                        <a:rPr lang="en-US" sz="1600" b="0" i="0" dirty="0">
                          <a:solidFill>
                            <a:schemeClr val="bg1">
                              <a:lumMod val="50000"/>
                            </a:schemeClr>
                          </a:solidFill>
                          <a:effectLst/>
                          <a:latin typeface="+mn-lt"/>
                        </a:rPr>
                        <a:t> </a:t>
                      </a:r>
                      <a:r>
                        <a:rPr lang="en-US" sz="1000" b="0" i="0" dirty="0">
                          <a:solidFill>
                            <a:schemeClr val="tx1"/>
                          </a:solidFill>
                          <a:effectLst/>
                          <a:latin typeface="+mn-lt"/>
                        </a:rPr>
                        <a:t>We</a:t>
                      </a:r>
                      <a:r>
                        <a:rPr lang="en-US" sz="1000" b="0" i="0" baseline="0" dirty="0">
                          <a:solidFill>
                            <a:schemeClr val="tx1"/>
                          </a:solidFill>
                          <a:effectLst/>
                          <a:latin typeface="+mn-lt"/>
                        </a:rPr>
                        <a:t> are able to understand sun safety and make choices based on our experiences</a:t>
                      </a:r>
                    </a:p>
                    <a:p>
                      <a:pPr algn="ctr"/>
                      <a:r>
                        <a:rPr lang="en-US" sz="1000" b="0" i="0" kern="1200" baseline="0" dirty="0">
                          <a:solidFill>
                            <a:schemeClr val="tx1"/>
                          </a:solidFill>
                          <a:effectLst/>
                          <a:latin typeface="+mn-lt"/>
                          <a:ea typeface="+mn-ea"/>
                          <a:cs typeface="+mn-cs"/>
                        </a:rPr>
                        <a:t>We keep active and eat a healthy diet</a:t>
                      </a:r>
                    </a:p>
                    <a:p>
                      <a:pPr algn="ctr"/>
                      <a:r>
                        <a:rPr lang="en-US" sz="1000" b="0" i="0" kern="1200" baseline="0" dirty="0">
                          <a:solidFill>
                            <a:schemeClr val="tx1"/>
                          </a:solidFill>
                          <a:effectLst/>
                          <a:latin typeface="+mn-lt"/>
                          <a:ea typeface="+mn-ea"/>
                          <a:cs typeface="+mn-cs"/>
                        </a:rPr>
                        <a:t>We know how to make an emergency </a:t>
                      </a:r>
                      <a:r>
                        <a:rPr lang="en-US" sz="1000" b="0" i="0" kern="1200" baseline="0" dirty="0" err="1">
                          <a:solidFill>
                            <a:schemeClr val="tx1"/>
                          </a:solidFill>
                          <a:effectLst/>
                          <a:latin typeface="+mn-lt"/>
                          <a:ea typeface="+mn-ea"/>
                          <a:cs typeface="+mn-cs"/>
                        </a:rPr>
                        <a:t>phonecall</a:t>
                      </a:r>
                      <a:endParaRPr lang="en-US" sz="1000" b="0" i="0" kern="1200" baseline="0" dirty="0">
                        <a:solidFill>
                          <a:schemeClr val="tx1"/>
                        </a:solidFill>
                        <a:effectLst/>
                        <a:latin typeface="+mn-lt"/>
                        <a:ea typeface="+mn-ea"/>
                        <a:cs typeface="+mn-cs"/>
                      </a:endParaRPr>
                    </a:p>
                    <a:p>
                      <a:pPr algn="ctr"/>
                      <a:r>
                        <a:rPr lang="en-US" sz="1000" b="0" i="0" kern="1200" baseline="0" dirty="0">
                          <a:solidFill>
                            <a:schemeClr val="tx1"/>
                          </a:solidFill>
                          <a:effectLst/>
                          <a:latin typeface="+mn-lt"/>
                          <a:ea typeface="+mn-ea"/>
                          <a:cs typeface="+mn-cs"/>
                        </a:rPr>
                        <a:t>We know our address but know to only tell a safe person in an emergency</a:t>
                      </a:r>
                      <a:endParaRPr lang="en-US" sz="1000" b="0" i="0"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989017">
                <a:tc>
                  <a:txBody>
                    <a:bodyPr/>
                    <a:lstStyle/>
                    <a:p>
                      <a:pPr algn="ctr"/>
                      <a:r>
                        <a:rPr lang="en-US" sz="2400" b="1" dirty="0">
                          <a:latin typeface="Amatic SC" panose="00000500000000000000" pitchFamily="2" charset="-79"/>
                          <a:cs typeface="Amatic SC" panose="00000500000000000000" pitchFamily="2" charset="-79"/>
                        </a:rPr>
                        <a:t>Assessment opportunities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Analyse Nursery Assessments</a:t>
                      </a:r>
                    </a:p>
                    <a:p>
                      <a:pPr algn="ctr"/>
                      <a:r>
                        <a:rPr lang="en-US" sz="1050" dirty="0">
                          <a:solidFill>
                            <a:schemeClr val="tx1"/>
                          </a:solidFill>
                          <a:latin typeface="+mn-lt"/>
                          <a:cs typeface="Amatic SC" panose="00000500000000000000" pitchFamily="2" charset="-79"/>
                        </a:rPr>
                        <a:t>In-house - Baseline data on entry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National Baseline data in first 3 weeks</a:t>
                      </a:r>
                    </a:p>
                    <a:p>
                      <a:pPr algn="ctr"/>
                      <a:r>
                        <a:rPr lang="en-US" sz="1050" dirty="0">
                          <a:solidFill>
                            <a:schemeClr val="tx1"/>
                          </a:solidFill>
                          <a:latin typeface="+mn-lt"/>
                          <a:cs typeface="Amatic SC" panose="00000500000000000000" pitchFamily="2" charset="-79"/>
                        </a:rPr>
                        <a:t>Set up Tapestry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On going assessments</a:t>
                      </a:r>
                    </a:p>
                    <a:p>
                      <a:pPr algn="ctr"/>
                      <a:r>
                        <a:rPr lang="en-US" sz="1050" dirty="0">
                          <a:solidFill>
                            <a:schemeClr val="tx1"/>
                          </a:solidFill>
                          <a:latin typeface="+mn-lt"/>
                          <a:cs typeface="Amatic SC" panose="00000500000000000000" pitchFamily="2" charset="-79"/>
                        </a:rPr>
                        <a:t>Baseline analysis </a:t>
                      </a:r>
                    </a:p>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In house moderation </a:t>
                      </a:r>
                    </a:p>
                    <a:p>
                      <a:pPr algn="ctr"/>
                      <a:r>
                        <a:rPr lang="en-US" sz="1050" dirty="0">
                          <a:solidFill>
                            <a:schemeClr val="tx1"/>
                          </a:solidFill>
                          <a:latin typeface="+mn-lt"/>
                          <a:cs typeface="Amatic SC" panose="00000500000000000000" pitchFamily="2" charset="-79"/>
                        </a:rPr>
                        <a:t>Midterm Assessments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mn-lt"/>
                          <a:cs typeface="Amatic SC" panose="00000500000000000000" pitchFamily="2" charset="-79"/>
                        </a:rPr>
                        <a:t>GLD Projections</a:t>
                      </a:r>
                    </a:p>
                    <a:p>
                      <a:pPr algn="ctr"/>
                      <a:r>
                        <a:rPr lang="en-GB" sz="1050" dirty="0">
                          <a:solidFill>
                            <a:schemeClr val="tx1"/>
                          </a:solidFill>
                          <a:latin typeface="+mn-lt"/>
                          <a:cs typeface="Amatic SC" panose="00000500000000000000" pitchFamily="2" charset="-79"/>
                        </a:rPr>
                        <a:t>Cluster meetings</a:t>
                      </a:r>
                    </a:p>
                    <a:p>
                      <a:pPr algn="ctr"/>
                      <a:r>
                        <a:rPr lang="en-GB" sz="1050" dirty="0">
                          <a:solidFill>
                            <a:schemeClr val="tx1"/>
                          </a:solidFill>
                          <a:latin typeface="+mn-lt"/>
                          <a:cs typeface="Amatic SC" panose="00000500000000000000" pitchFamily="2" charset="-79"/>
                        </a:rPr>
                        <a:t>Trust meetings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Phase meeting and internal moderations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a:t>
                      </a:r>
                    </a:p>
                    <a:p>
                      <a:pPr algn="ctr"/>
                      <a:r>
                        <a:rPr lang="en-GB" sz="1050" dirty="0">
                          <a:solidFill>
                            <a:schemeClr val="tx1"/>
                          </a:solidFill>
                          <a:latin typeface="+mn-lt"/>
                          <a:cs typeface="Amatic SC" panose="00000500000000000000" pitchFamily="2" charset="-79"/>
                        </a:rPr>
                        <a:t>Tapestry data</a:t>
                      </a: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Cluster moderation </a:t>
                      </a:r>
                    </a:p>
                    <a:p>
                      <a:pPr algn="ctr"/>
                      <a:r>
                        <a:rPr lang="en-GB" sz="1050" dirty="0">
                          <a:solidFill>
                            <a:schemeClr val="tx1"/>
                          </a:solidFill>
                          <a:latin typeface="+mn-lt"/>
                          <a:cs typeface="Amatic SC" panose="00000500000000000000" pitchFamily="2" charset="-79"/>
                        </a:rPr>
                        <a:t>Trust moderation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GLD analysis and predictions</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SLT meeting to discuss data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Tapestry data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End of year analysis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774966">
                <a:tc>
                  <a:txBody>
                    <a:bodyPr/>
                    <a:lstStyle/>
                    <a:p>
                      <a:pPr algn="ctr"/>
                      <a:r>
                        <a:rPr lang="en-US" sz="2400" b="1" dirty="0">
                          <a:latin typeface="Amatic SC" panose="00000500000000000000" pitchFamily="2" charset="-79"/>
                          <a:cs typeface="Amatic SC" panose="00000500000000000000" pitchFamily="2" charset="-79"/>
                        </a:rPr>
                        <a:t>Parental </a:t>
                      </a:r>
                    </a:p>
                    <a:p>
                      <a:pPr algn="ctr"/>
                      <a:r>
                        <a:rPr lang="en-US" sz="2400" b="1" dirty="0">
                          <a:latin typeface="Amatic SC" panose="00000500000000000000" pitchFamily="2" charset="-79"/>
                          <a:cs typeface="Amatic SC" panose="00000500000000000000" pitchFamily="2" charset="-79"/>
                        </a:rPr>
                        <a:t>Involvement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Staggered Start </a:t>
                      </a:r>
                    </a:p>
                    <a:p>
                      <a:pPr algn="ctr"/>
                      <a:r>
                        <a:rPr lang="en-US" sz="1050" dirty="0">
                          <a:solidFill>
                            <a:schemeClr val="tx1"/>
                          </a:solidFill>
                          <a:latin typeface="+mn-lt"/>
                          <a:cs typeface="Amatic SC" panose="00000500000000000000" pitchFamily="2" charset="-79"/>
                        </a:rPr>
                        <a:t>Parents Evening?</a:t>
                      </a:r>
                    </a:p>
                    <a:p>
                      <a:pPr algn="ctr"/>
                      <a:r>
                        <a:rPr lang="en-US" sz="1050" dirty="0">
                          <a:solidFill>
                            <a:schemeClr val="tx1"/>
                          </a:solidFill>
                          <a:latin typeface="+mn-lt"/>
                          <a:cs typeface="Amatic SC" panose="00000500000000000000" pitchFamily="2" charset="-79"/>
                        </a:rPr>
                        <a:t>Home / School Agreement </a:t>
                      </a:r>
                    </a:p>
                    <a:p>
                      <a:pPr algn="ctr"/>
                      <a:r>
                        <a:rPr lang="en-GB" sz="1050" dirty="0">
                          <a:solidFill>
                            <a:schemeClr val="tx1"/>
                          </a:solidFill>
                          <a:latin typeface="+mn-lt"/>
                          <a:cs typeface="Amatic SC" panose="00000500000000000000" pitchFamily="2" charset="-79"/>
                        </a:rPr>
                        <a:t>Phonics workshop </a:t>
                      </a:r>
                    </a:p>
                    <a:p>
                      <a:pPr algn="ctr"/>
                      <a:r>
                        <a:rPr lang="en-GB" sz="1050" dirty="0">
                          <a:solidFill>
                            <a:schemeClr val="tx1"/>
                          </a:solidFill>
                          <a:latin typeface="+mn-lt"/>
                          <a:cs typeface="Amatic SC" panose="00000500000000000000" pitchFamily="2" charset="-79"/>
                        </a:rPr>
                        <a:t>Set up Tapestry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Writing workshop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Share a story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Stay and Read morning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Tapestry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Art workshop / Gallery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a:solidFill>
                            <a:schemeClr val="tx1"/>
                          </a:solidFill>
                          <a:latin typeface="+mn-lt"/>
                          <a:cs typeface="Amatic SC" panose="00000500000000000000" pitchFamily="2" charset="-79"/>
                        </a:rPr>
                        <a:t>Maths</a:t>
                      </a:r>
                      <a:r>
                        <a:rPr lang="en-US" sz="1050" dirty="0">
                          <a:solidFill>
                            <a:schemeClr val="tx1"/>
                          </a:solidFill>
                          <a:latin typeface="+mn-lt"/>
                          <a:cs typeface="Amatic SC" panose="00000500000000000000" pitchFamily="2" charset="-79"/>
                        </a:rPr>
                        <a:t> Morning – Look how far we have come!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Tapestry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Picnic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First Aid day – we need bodies!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Sports 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pic>
        <p:nvPicPr>
          <p:cNvPr id="8" name="Picture 7"/>
          <p:cNvPicPr/>
          <p:nvPr/>
        </p:nvPicPr>
        <p:blipFill>
          <a:blip r:embed="rId2" cstate="print">
            <a:extLst>
              <a:ext uri="{28A0092B-C50C-407E-A947-70E740481C1C}">
                <a14:useLocalDpi xmlns:a14="http://schemas.microsoft.com/office/drawing/2010/main" val="0"/>
              </a:ext>
            </a:extLst>
          </a:blip>
          <a:stretch>
            <a:fillRect/>
          </a:stretch>
        </p:blipFill>
        <p:spPr>
          <a:xfrm>
            <a:off x="646297" y="250280"/>
            <a:ext cx="690880" cy="690880"/>
          </a:xfrm>
          <a:prstGeom prst="rect">
            <a:avLst/>
          </a:prstGeom>
        </p:spPr>
      </p:pic>
    </p:spTree>
    <p:extLst>
      <p:ext uri="{BB962C8B-B14F-4D97-AF65-F5344CB8AC3E}">
        <p14:creationId xmlns:p14="http://schemas.microsoft.com/office/powerpoint/2010/main" val="447986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22-23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440236823"/>
              </p:ext>
            </p:extLst>
          </p:nvPr>
        </p:nvGraphicFramePr>
        <p:xfrm>
          <a:off x="197738" y="719667"/>
          <a:ext cx="11796523" cy="6078815"/>
        </p:xfrm>
        <a:graphic>
          <a:graphicData uri="http://schemas.openxmlformats.org/drawingml/2006/table">
            <a:tbl>
              <a:tblPr firstRow="1" bandRow="1">
                <a:tableStyleId>{5C22544A-7EE6-4342-B048-85BDC9FD1C3A}</a:tableStyleId>
              </a:tblPr>
              <a:tblGrid>
                <a:gridCol w="1735869">
                  <a:extLst>
                    <a:ext uri="{9D8B030D-6E8A-4147-A177-3AD203B41FA5}">
                      <a16:colId xmlns:a16="http://schemas.microsoft.com/office/drawing/2014/main" val="385991600"/>
                    </a:ext>
                  </a:extLst>
                </a:gridCol>
                <a:gridCol w="1538235">
                  <a:extLst>
                    <a:ext uri="{9D8B030D-6E8A-4147-A177-3AD203B41FA5}">
                      <a16:colId xmlns:a16="http://schemas.microsoft.com/office/drawing/2014/main" val="2865123548"/>
                    </a:ext>
                  </a:extLst>
                </a:gridCol>
                <a:gridCol w="116840">
                  <a:extLst>
                    <a:ext uri="{9D8B030D-6E8A-4147-A177-3AD203B41FA5}">
                      <a16:colId xmlns:a16="http://schemas.microsoft.com/office/drawing/2014/main" val="872926247"/>
                    </a:ext>
                  </a:extLst>
                </a:gridCol>
                <a:gridCol w="1554705">
                  <a:extLst>
                    <a:ext uri="{9D8B030D-6E8A-4147-A177-3AD203B41FA5}">
                      <a16:colId xmlns:a16="http://schemas.microsoft.com/office/drawing/2014/main" val="2690459710"/>
                    </a:ext>
                  </a:extLst>
                </a:gridCol>
                <a:gridCol w="116840">
                  <a:extLst>
                    <a:ext uri="{9D8B030D-6E8A-4147-A177-3AD203B41FA5}">
                      <a16:colId xmlns:a16="http://schemas.microsoft.com/office/drawing/2014/main" val="1315738151"/>
                    </a:ext>
                  </a:extLst>
                </a:gridCol>
                <a:gridCol w="1571174">
                  <a:extLst>
                    <a:ext uri="{9D8B030D-6E8A-4147-A177-3AD203B41FA5}">
                      <a16:colId xmlns:a16="http://schemas.microsoft.com/office/drawing/2014/main" val="1848787987"/>
                    </a:ext>
                  </a:extLst>
                </a:gridCol>
                <a:gridCol w="116840">
                  <a:extLst>
                    <a:ext uri="{9D8B030D-6E8A-4147-A177-3AD203B41FA5}">
                      <a16:colId xmlns:a16="http://schemas.microsoft.com/office/drawing/2014/main" val="2709165749"/>
                    </a:ext>
                  </a:extLst>
                </a:gridCol>
                <a:gridCol w="1587644">
                  <a:extLst>
                    <a:ext uri="{9D8B030D-6E8A-4147-A177-3AD203B41FA5}">
                      <a16:colId xmlns:a16="http://schemas.microsoft.com/office/drawing/2014/main" val="1626726412"/>
                    </a:ext>
                  </a:extLst>
                </a:gridCol>
                <a:gridCol w="116840">
                  <a:extLst>
                    <a:ext uri="{9D8B030D-6E8A-4147-A177-3AD203B41FA5}">
                      <a16:colId xmlns:a16="http://schemas.microsoft.com/office/drawing/2014/main" val="2335150482"/>
                    </a:ext>
                  </a:extLst>
                </a:gridCol>
                <a:gridCol w="1604113">
                  <a:extLst>
                    <a:ext uri="{9D8B030D-6E8A-4147-A177-3AD203B41FA5}">
                      <a16:colId xmlns:a16="http://schemas.microsoft.com/office/drawing/2014/main" val="3189764146"/>
                    </a:ext>
                  </a:extLst>
                </a:gridCol>
                <a:gridCol w="116840">
                  <a:extLst>
                    <a:ext uri="{9D8B030D-6E8A-4147-A177-3AD203B41FA5}">
                      <a16:colId xmlns:a16="http://schemas.microsoft.com/office/drawing/2014/main" val="4046203905"/>
                    </a:ext>
                  </a:extLst>
                </a:gridCol>
                <a:gridCol w="1620583">
                  <a:extLst>
                    <a:ext uri="{9D8B030D-6E8A-4147-A177-3AD203B41FA5}">
                      <a16:colId xmlns:a16="http://schemas.microsoft.com/office/drawing/2014/main" val="1588033082"/>
                    </a:ext>
                  </a:extLst>
                </a:gridCol>
              </a:tblGrid>
              <a:tr h="496241">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37947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HOMES AND HOUSES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OUR VILLAGE &amp; Christmas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GREAT FIRE OF LONDON</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dirty="0"/>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WEATHER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SCHOOLS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CONTRASTING PLACES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dirty="0"/>
                    </a:p>
                  </a:txBody>
                  <a:tcPr/>
                </a:tc>
                <a:extLst>
                  <a:ext uri="{0D108BD9-81ED-4DB2-BD59-A6C34878D82A}">
                    <a16:rowId xmlns:a16="http://schemas.microsoft.com/office/drawing/2014/main" val="2272033691"/>
                  </a:ext>
                </a:extLst>
              </a:tr>
              <a:tr h="116032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latin typeface="Amatic SC" panose="00000500000000000000" pitchFamily="2" charset="-79"/>
                          <a:cs typeface="Amatic SC" panose="00000500000000000000" pitchFamily="2" charset="-79"/>
                        </a:rPr>
                        <a:t>Communication and Language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mn-lt"/>
                        </a:rPr>
                        <a:t>Talk to parents about what language they speak at home, try and learn a few key words and celebrate multilingualism in your setting. </a:t>
                      </a:r>
                      <a:endParaRPr lang="en-GB" sz="800" b="1"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050" b="0" i="0" dirty="0">
                          <a:latin typeface="+mn-lt"/>
                        </a:rPr>
                        <a:t>The development of children’s spoken language underpins all seven areas of learning and development. Children’s </a:t>
                      </a:r>
                      <a:r>
                        <a:rPr lang="en-US" sz="1050" b="1" i="0" dirty="0">
                          <a:latin typeface="+mn-lt"/>
                        </a:rPr>
                        <a:t>back-and-forth interactions </a:t>
                      </a:r>
                      <a:r>
                        <a:rPr lang="en-US" sz="1050" b="0" i="0" dirty="0">
                          <a:latin typeface="+mn-lt"/>
                        </a:rPr>
                        <a:t>from an early age form the foundations for language and cognitive development. The number and quality of the conversations they have with adults and peers throughout the day in a </a:t>
                      </a:r>
                      <a:r>
                        <a:rPr lang="en-US" sz="1050" b="1" i="0" dirty="0">
                          <a:latin typeface="+mn-lt"/>
                        </a:rPr>
                        <a:t>language-rich environment</a:t>
                      </a:r>
                      <a:r>
                        <a:rPr lang="en-US" sz="1050" b="0" i="0" dirty="0">
                          <a:latin typeface="+mn-lt"/>
                        </a:rPr>
                        <a:t> is crucial. By commenting on what children are interested in or doing, and echoing back what they say with </a:t>
                      </a:r>
                      <a:r>
                        <a:rPr lang="en-US" sz="1050" b="1" i="0" dirty="0">
                          <a:latin typeface="+mn-lt"/>
                        </a:rPr>
                        <a:t>new vocabulary added</a:t>
                      </a:r>
                      <a:r>
                        <a:rPr lang="en-US" sz="1050" b="0" i="0" dirty="0">
                          <a:latin typeface="+mn-lt"/>
                        </a:rPr>
                        <a:t>, practitioners will build children's language effectively</a:t>
                      </a:r>
                      <a:r>
                        <a:rPr lang="en-US" sz="1050" b="1" i="0" dirty="0">
                          <a:latin typeface="+mn-lt"/>
                        </a:rPr>
                        <a:t>. Reading frequently to children</a:t>
                      </a:r>
                      <a:r>
                        <a:rPr lang="en-US" sz="1050" b="0" i="0" dirty="0">
                          <a:latin typeface="+mn-lt"/>
                        </a:rPr>
                        <a:t>, and </a:t>
                      </a:r>
                      <a:r>
                        <a:rPr lang="en-US" sz="1050" b="1" i="0" dirty="0">
                          <a:latin typeface="+mn-lt"/>
                        </a:rPr>
                        <a:t>engaging them actively in stories</a:t>
                      </a:r>
                      <a:r>
                        <a:rPr lang="en-US" sz="1050" b="0" i="0" dirty="0">
                          <a:latin typeface="+mn-lt"/>
                        </a:rPr>
                        <a:t>, non-fiction, rhymes and poems, and then providing them with extensive opportunities to use and </a:t>
                      </a:r>
                      <a:r>
                        <a:rPr lang="en-US" sz="1050" b="1" i="0" dirty="0">
                          <a:latin typeface="+mn-lt"/>
                        </a:rPr>
                        <a:t>embed new words in a range of contexts, </a:t>
                      </a:r>
                      <a:r>
                        <a:rPr lang="en-US" sz="1050" b="0" i="0" dirty="0">
                          <a:latin typeface="+mn-lt"/>
                        </a:rPr>
                        <a:t>will give children the opportunity to thrive. Through </a:t>
                      </a:r>
                      <a:r>
                        <a:rPr lang="en-US" sz="1050" b="1" i="0" dirty="0">
                          <a:latin typeface="+mn-lt"/>
                        </a:rPr>
                        <a:t>conversation, story-telling and role play</a:t>
                      </a:r>
                      <a:r>
                        <a:rPr lang="en-US" sz="1050" b="0" i="0" dirty="0">
                          <a:latin typeface="+mn-lt"/>
                        </a:rPr>
                        <a:t>, where children </a:t>
                      </a:r>
                      <a:r>
                        <a:rPr lang="en-US" sz="1050" b="1" i="0" dirty="0">
                          <a:latin typeface="+mn-lt"/>
                        </a:rPr>
                        <a:t>share their ideas </a:t>
                      </a:r>
                      <a:r>
                        <a:rPr lang="en-US" sz="1050" b="0" i="0" dirty="0">
                          <a:latin typeface="+mn-lt"/>
                        </a:rPr>
                        <a:t>with support and </a:t>
                      </a:r>
                      <a:r>
                        <a:rPr lang="en-US" sz="1050" b="1" i="0" dirty="0">
                          <a:latin typeface="+mn-lt"/>
                        </a:rPr>
                        <a:t>modelling</a:t>
                      </a:r>
                      <a:r>
                        <a:rPr lang="en-US" sz="1050" b="0" i="0" dirty="0">
                          <a:latin typeface="+mn-lt"/>
                        </a:rPr>
                        <a:t> from their teacher, and sensitive questioning that invites them to elaborate, children become comfortable using a </a:t>
                      </a:r>
                      <a:r>
                        <a:rPr lang="en-US" sz="1050" b="1" i="0" dirty="0">
                          <a:latin typeface="+mn-lt"/>
                        </a:rPr>
                        <a:t>rich range of vocabulary </a:t>
                      </a:r>
                      <a:r>
                        <a:rPr lang="en-US" sz="1050" b="0" i="0" dirty="0">
                          <a:latin typeface="+mn-lt"/>
                        </a:rPr>
                        <a:t>and </a:t>
                      </a:r>
                      <a:r>
                        <a:rPr lang="en-US" sz="1050" b="1" i="0" dirty="0">
                          <a:latin typeface="+mn-lt"/>
                        </a:rPr>
                        <a:t>language structures.</a:t>
                      </a:r>
                      <a:endParaRPr lang="en-US" sz="1050" b="1" i="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2583371">
                <a:tc>
                  <a:txBody>
                    <a:bodyPr/>
                    <a:lstStyle/>
                    <a:p>
                      <a:pPr algn="ctr"/>
                      <a:r>
                        <a:rPr lang="en-US" sz="1000" dirty="0"/>
                        <a:t>Whole EYFS Focus – C&amp;L is developed throughout the year through high quality interactions, daily group discussions, sharing circles, PSHE times,  stories, singing, speech and language interventions, Pie Corbett T4W actions, EYFS productions, assemblies  and weekly interventions. </a:t>
                      </a:r>
                      <a:endParaRPr lang="en-US" sz="1100" b="1" dirty="0">
                        <a:latin typeface="Amatic SC" panose="00000500000000000000" pitchFamily="2" charset="-79"/>
                        <a:cs typeface="Amatic SC" panose="00000500000000000000" pitchFamily="2" charset="-79"/>
                      </a:endParaRPr>
                    </a:p>
                    <a:p>
                      <a:pPr algn="ctr"/>
                      <a:r>
                        <a:rPr lang="en-US" sz="2800" b="1" dirty="0">
                          <a:latin typeface="Amatic SC" panose="00000500000000000000" pitchFamily="2" charset="-79"/>
                          <a:cs typeface="Amatic SC" panose="00000500000000000000" pitchFamily="2" charset="-79"/>
                        </a:rPr>
                        <a:t>Daily story time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900" b="1" dirty="0">
                          <a:solidFill>
                            <a:schemeClr val="bg1">
                              <a:lumMod val="50000"/>
                            </a:schemeClr>
                          </a:solidFill>
                          <a:latin typeface="+mn-lt"/>
                          <a:cs typeface="Amatic SC" panose="00000500000000000000" pitchFamily="2" charset="-79"/>
                        </a:rPr>
                        <a:t>Welcome to EYFS </a:t>
                      </a:r>
                    </a:p>
                    <a:p>
                      <a:pPr algn="ctr"/>
                      <a:r>
                        <a:rPr lang="en-US" sz="900" b="0" dirty="0">
                          <a:solidFill>
                            <a:schemeClr val="tx1"/>
                          </a:solidFill>
                          <a:latin typeface="+mn-lt"/>
                          <a:cs typeface="Amatic SC" panose="00000500000000000000" pitchFamily="2" charset="-79"/>
                        </a:rPr>
                        <a:t>Settling in activities </a:t>
                      </a:r>
                    </a:p>
                    <a:p>
                      <a:pPr algn="ctr"/>
                      <a:r>
                        <a:rPr lang="en-US" sz="900" b="0" dirty="0">
                          <a:solidFill>
                            <a:schemeClr val="tx1"/>
                          </a:solidFill>
                          <a:latin typeface="+mn-lt"/>
                          <a:cs typeface="Amatic SC" panose="00000500000000000000" pitchFamily="2" charset="-79"/>
                        </a:rPr>
                        <a:t>Making friends </a:t>
                      </a:r>
                    </a:p>
                    <a:p>
                      <a:pPr algn="ctr"/>
                      <a:r>
                        <a:rPr lang="en-US" sz="900" dirty="0"/>
                        <a:t>Children talking about experiences that are familiar to them</a:t>
                      </a:r>
                    </a:p>
                    <a:p>
                      <a:pPr algn="ctr"/>
                      <a:r>
                        <a:rPr lang="en-US" sz="900" b="0" dirty="0">
                          <a:solidFill>
                            <a:schemeClr val="tx1"/>
                          </a:solidFill>
                          <a:latin typeface="+mn-lt"/>
                          <a:cs typeface="Amatic SC" panose="00000500000000000000" pitchFamily="2" charset="-79"/>
                        </a:rPr>
                        <a:t>What are your passions / goals / dreams? </a:t>
                      </a:r>
                    </a:p>
                    <a:p>
                      <a:pPr algn="ctr"/>
                      <a:r>
                        <a:rPr lang="en-US" sz="900" b="0" dirty="0">
                          <a:solidFill>
                            <a:schemeClr val="tx1"/>
                          </a:solidFill>
                          <a:latin typeface="+mn-lt"/>
                          <a:cs typeface="Amatic SC" panose="00000500000000000000" pitchFamily="2" charset="-79"/>
                        </a:rPr>
                        <a:t>This is me! </a:t>
                      </a:r>
                    </a:p>
                    <a:p>
                      <a:pPr algn="ctr"/>
                      <a:r>
                        <a:rPr lang="en-US" sz="900" b="0" dirty="0">
                          <a:solidFill>
                            <a:schemeClr val="tx1"/>
                          </a:solidFill>
                          <a:latin typeface="+mn-lt"/>
                          <a:cs typeface="Amatic SC" panose="00000500000000000000" pitchFamily="2" charset="-79"/>
                        </a:rPr>
                        <a:t>Rhyming and alliteration </a:t>
                      </a:r>
                    </a:p>
                    <a:p>
                      <a:pPr algn="ctr"/>
                      <a:r>
                        <a:rPr lang="en-US" sz="900" b="0" dirty="0">
                          <a:solidFill>
                            <a:schemeClr val="tx1"/>
                          </a:solidFill>
                          <a:latin typeface="+mn-lt"/>
                          <a:cs typeface="Amatic SC" panose="00000500000000000000" pitchFamily="2" charset="-79"/>
                        </a:rPr>
                        <a:t>Familiar Print</a:t>
                      </a:r>
                    </a:p>
                    <a:p>
                      <a:pPr algn="ctr"/>
                      <a:r>
                        <a:rPr lang="en-US" sz="900" b="0" dirty="0">
                          <a:solidFill>
                            <a:schemeClr val="tx1"/>
                          </a:solidFill>
                          <a:latin typeface="+mn-lt"/>
                          <a:cs typeface="Amatic SC" panose="00000500000000000000" pitchFamily="2" charset="-79"/>
                        </a:rPr>
                        <a:t>Sharing facts about me! </a:t>
                      </a:r>
                    </a:p>
                    <a:p>
                      <a:pPr algn="ctr"/>
                      <a:r>
                        <a:rPr lang="en-US" sz="900" b="0" dirty="0">
                          <a:solidFill>
                            <a:schemeClr val="tx1"/>
                          </a:solidFill>
                          <a:latin typeface="+mn-lt"/>
                          <a:cs typeface="Amatic SC" panose="00000500000000000000" pitchFamily="2" charset="-79"/>
                        </a:rPr>
                        <a:t>All about me! </a:t>
                      </a:r>
                    </a:p>
                    <a:p>
                      <a:pPr algn="ctr"/>
                      <a:r>
                        <a:rPr lang="en-US" sz="900" dirty="0"/>
                        <a:t>Model talk routines through the day. For example, arriving in school: “Good morning, how are you?”</a:t>
                      </a:r>
                    </a:p>
                    <a:p>
                      <a:pPr algn="ctr"/>
                      <a:r>
                        <a:rPr lang="en-US" sz="900" dirty="0"/>
                        <a:t>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900" b="1" dirty="0">
                          <a:solidFill>
                            <a:schemeClr val="bg1">
                              <a:lumMod val="50000"/>
                            </a:schemeClr>
                          </a:solidFill>
                          <a:latin typeface="+mn-lt"/>
                          <a:cs typeface="Amatic SC" panose="00000500000000000000" pitchFamily="2" charset="-79"/>
                        </a:rPr>
                        <a:t>Tell me a story! </a:t>
                      </a:r>
                    </a:p>
                    <a:p>
                      <a:pPr algn="ctr"/>
                      <a:r>
                        <a:rPr lang="en-US" sz="900" b="0" dirty="0">
                          <a:solidFill>
                            <a:schemeClr val="tx1"/>
                          </a:solidFill>
                          <a:latin typeface="+mn-lt"/>
                          <a:cs typeface="Amatic SC" panose="00000500000000000000" pitchFamily="2" charset="-79"/>
                        </a:rPr>
                        <a:t>Settling in activities</a:t>
                      </a:r>
                    </a:p>
                    <a:p>
                      <a:pPr algn="ctr"/>
                      <a:r>
                        <a:rPr lang="en-US" sz="900" b="0" dirty="0">
                          <a:solidFill>
                            <a:schemeClr val="tx1"/>
                          </a:solidFill>
                          <a:latin typeface="+mn-lt"/>
                          <a:cs typeface="Amatic SC" panose="00000500000000000000" pitchFamily="2" charset="-79"/>
                        </a:rPr>
                        <a:t>Develop vocabulary  </a:t>
                      </a:r>
                    </a:p>
                    <a:p>
                      <a:pPr algn="ctr"/>
                      <a:r>
                        <a:rPr lang="en-US" sz="900" b="0" dirty="0">
                          <a:solidFill>
                            <a:schemeClr val="tx1"/>
                          </a:solidFill>
                          <a:latin typeface="+mn-lt"/>
                          <a:cs typeface="Amatic SC" panose="00000500000000000000" pitchFamily="2" charset="-79"/>
                        </a:rPr>
                        <a:t>Discovering Passions </a:t>
                      </a:r>
                    </a:p>
                    <a:p>
                      <a:pPr algn="ctr"/>
                      <a:r>
                        <a:rPr lang="en-US" sz="900" b="0" dirty="0">
                          <a:solidFill>
                            <a:schemeClr val="tx1"/>
                          </a:solidFill>
                          <a:latin typeface="+mn-lt"/>
                          <a:cs typeface="Amatic SC" panose="00000500000000000000" pitchFamily="2" charset="-79"/>
                        </a:rPr>
                        <a:t>Tell me a story - retelling stories</a:t>
                      </a:r>
                    </a:p>
                    <a:p>
                      <a:pPr algn="ctr"/>
                      <a:r>
                        <a:rPr lang="en-US" sz="900" b="0" dirty="0">
                          <a:solidFill>
                            <a:schemeClr val="tx1"/>
                          </a:solidFill>
                          <a:latin typeface="+mn-lt"/>
                          <a:cs typeface="Amatic SC" panose="00000500000000000000" pitchFamily="2" charset="-79"/>
                        </a:rPr>
                        <a:t>Story language </a:t>
                      </a:r>
                    </a:p>
                    <a:p>
                      <a:pPr algn="ctr"/>
                      <a:r>
                        <a:rPr lang="en-US" sz="900" b="0" dirty="0">
                          <a:solidFill>
                            <a:schemeClr val="tx1"/>
                          </a:solidFill>
                          <a:latin typeface="+mn-lt"/>
                          <a:cs typeface="Amatic SC" panose="00000500000000000000" pitchFamily="2" charset="-79"/>
                        </a:rPr>
                        <a:t>Word hunts</a:t>
                      </a:r>
                    </a:p>
                    <a:p>
                      <a:pPr algn="ctr"/>
                      <a:r>
                        <a:rPr lang="en-US" sz="900" b="0" dirty="0">
                          <a:solidFill>
                            <a:schemeClr val="tx1"/>
                          </a:solidFill>
                          <a:latin typeface="+mn-lt"/>
                          <a:cs typeface="Amatic SC" panose="00000500000000000000" pitchFamily="2" charset="-79"/>
                        </a:rPr>
                        <a:t>Listening and responding to stories</a:t>
                      </a:r>
                    </a:p>
                    <a:p>
                      <a:pPr algn="ctr"/>
                      <a:r>
                        <a:rPr lang="en-US" sz="900" b="0" dirty="0">
                          <a:solidFill>
                            <a:schemeClr val="tx1"/>
                          </a:solidFill>
                          <a:latin typeface="+mn-lt"/>
                          <a:cs typeface="Amatic SC" panose="00000500000000000000" pitchFamily="2" charset="-79"/>
                        </a:rPr>
                        <a:t>Following instructions  </a:t>
                      </a:r>
                    </a:p>
                    <a:p>
                      <a:pPr algn="ctr"/>
                      <a:r>
                        <a:rPr lang="en-US" sz="900" b="0" dirty="0">
                          <a:solidFill>
                            <a:schemeClr val="tx1"/>
                          </a:solidFill>
                          <a:latin typeface="+mn-lt"/>
                          <a:cs typeface="Amatic SC" panose="00000500000000000000" pitchFamily="2" charset="-79"/>
                        </a:rPr>
                        <a:t>Takes part in discussion </a:t>
                      </a:r>
                    </a:p>
                    <a:p>
                      <a:pPr algn="ctr"/>
                      <a:r>
                        <a:rPr lang="en-US" sz="900" dirty="0"/>
                        <a:t>Understand how to listen carefully and why listening is important.</a:t>
                      </a:r>
                    </a:p>
                    <a:p>
                      <a:pPr algn="ctr"/>
                      <a:r>
                        <a:rPr lang="en-US" sz="900" dirty="0"/>
                        <a:t>Use new vocabulary through the day.</a:t>
                      </a:r>
                    </a:p>
                    <a:p>
                      <a:pPr algn="ctr"/>
                      <a:r>
                        <a:rPr lang="en-US" sz="900" dirty="0"/>
                        <a:t>Choose books that will develop their vocabulary.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900" b="1" dirty="0">
                          <a:solidFill>
                            <a:schemeClr val="bg1">
                              <a:lumMod val="50000"/>
                            </a:schemeClr>
                          </a:solidFill>
                          <a:latin typeface="+mn-lt"/>
                          <a:cs typeface="Amatic SC" panose="00000500000000000000" pitchFamily="2" charset="-79"/>
                        </a:rPr>
                        <a:t>Tell me why! </a:t>
                      </a:r>
                    </a:p>
                    <a:p>
                      <a:pPr algn="ctr"/>
                      <a:r>
                        <a:rPr lang="en-US" sz="900" b="0" dirty="0">
                          <a:solidFill>
                            <a:schemeClr val="tx1"/>
                          </a:solidFill>
                          <a:latin typeface="+mn-lt"/>
                          <a:cs typeface="Amatic SC" panose="00000500000000000000" pitchFamily="2" charset="-79"/>
                        </a:rPr>
                        <a:t>Using language well </a:t>
                      </a:r>
                    </a:p>
                    <a:p>
                      <a:pPr algn="ctr"/>
                      <a:r>
                        <a:rPr lang="en-US" sz="900" b="0" dirty="0">
                          <a:solidFill>
                            <a:schemeClr val="tx1"/>
                          </a:solidFill>
                          <a:latin typeface="+mn-lt"/>
                          <a:cs typeface="Amatic SC" panose="00000500000000000000" pitchFamily="2" charset="-79"/>
                        </a:rPr>
                        <a:t>Ask’s how and why questions…</a:t>
                      </a:r>
                    </a:p>
                    <a:p>
                      <a:pPr algn="ctr"/>
                      <a:r>
                        <a:rPr lang="en-US" sz="900" b="0" dirty="0">
                          <a:solidFill>
                            <a:schemeClr val="tx1"/>
                          </a:solidFill>
                          <a:latin typeface="+mn-lt"/>
                          <a:cs typeface="Amatic SC" panose="00000500000000000000" pitchFamily="2" charset="-79"/>
                        </a:rPr>
                        <a:t>Discovering Passions</a:t>
                      </a:r>
                    </a:p>
                    <a:p>
                      <a:pPr algn="ctr"/>
                      <a:r>
                        <a:rPr lang="en-US" sz="900" b="0" dirty="0">
                          <a:solidFill>
                            <a:schemeClr val="tx1"/>
                          </a:solidFill>
                          <a:latin typeface="+mn-lt"/>
                          <a:cs typeface="Amatic SC" panose="00000500000000000000" pitchFamily="2" charset="-79"/>
                        </a:rPr>
                        <a:t>Retell a story with story language </a:t>
                      </a:r>
                    </a:p>
                    <a:p>
                      <a:pPr algn="ctr"/>
                      <a:r>
                        <a:rPr lang="en-US" sz="900" b="0" dirty="0">
                          <a:solidFill>
                            <a:schemeClr val="tx1"/>
                          </a:solidFill>
                          <a:latin typeface="+mn-lt"/>
                          <a:cs typeface="Amatic SC" panose="00000500000000000000" pitchFamily="2" charset="-79"/>
                        </a:rPr>
                        <a:t>Story invention – talk it!</a:t>
                      </a:r>
                    </a:p>
                    <a:p>
                      <a:pPr algn="ctr"/>
                      <a:r>
                        <a:rPr lang="en-US" sz="900" dirty="0"/>
                        <a:t>Ask questions to find out more and to check they understand what has been said to them. </a:t>
                      </a:r>
                    </a:p>
                    <a:p>
                      <a:pPr algn="ctr"/>
                      <a:r>
                        <a:rPr lang="en-US" sz="900" dirty="0"/>
                        <a:t>Describe events in some detail. </a:t>
                      </a:r>
                      <a:r>
                        <a:rPr lang="en-US" sz="900" b="0" dirty="0">
                          <a:solidFill>
                            <a:schemeClr val="tx1"/>
                          </a:solidFill>
                          <a:latin typeface="+mn-lt"/>
                          <a:cs typeface="Amatic SC" panose="00000500000000000000" pitchFamily="2" charset="-79"/>
                        </a:rPr>
                        <a:t>  </a:t>
                      </a:r>
                    </a:p>
                    <a:p>
                      <a:pPr algn="ctr"/>
                      <a:r>
                        <a:rPr lang="en-US" sz="900" dirty="0"/>
                        <a:t>Listen to and talk about stories to build familiarity and understanding. </a:t>
                      </a:r>
                    </a:p>
                    <a:p>
                      <a:pPr algn="ctr"/>
                      <a:r>
                        <a:rPr lang="en-US" sz="900" dirty="0"/>
                        <a:t>Learn rhymes, poems and songs.</a:t>
                      </a:r>
                    </a:p>
                    <a:p>
                      <a:pPr algn="ct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900" b="1" dirty="0">
                          <a:solidFill>
                            <a:schemeClr val="bg1">
                              <a:lumMod val="50000"/>
                            </a:schemeClr>
                          </a:solidFill>
                          <a:latin typeface="+mn-lt"/>
                          <a:cs typeface="Amatic SC" panose="00000500000000000000" pitchFamily="2" charset="-79"/>
                        </a:rPr>
                        <a:t>Talk it through! </a:t>
                      </a:r>
                    </a:p>
                    <a:p>
                      <a:pPr algn="ctr"/>
                      <a:r>
                        <a:rPr lang="en-US" sz="900" b="0" dirty="0">
                          <a:solidFill>
                            <a:schemeClr val="tx1"/>
                          </a:solidFill>
                          <a:latin typeface="+mn-lt"/>
                          <a:cs typeface="Amatic SC" panose="00000500000000000000" pitchFamily="2" charset="-79"/>
                        </a:rPr>
                        <a:t>Settling in activities </a:t>
                      </a:r>
                    </a:p>
                    <a:p>
                      <a:pPr algn="ctr"/>
                      <a:r>
                        <a:rPr lang="en-US" sz="900" b="0" dirty="0">
                          <a:solidFill>
                            <a:schemeClr val="tx1"/>
                          </a:solidFill>
                          <a:latin typeface="+mn-lt"/>
                          <a:cs typeface="Amatic SC" panose="00000500000000000000" pitchFamily="2" charset="-79"/>
                        </a:rPr>
                        <a:t>Describe events in detail – time connectives</a:t>
                      </a:r>
                    </a:p>
                    <a:p>
                      <a:pPr algn="ctr"/>
                      <a:r>
                        <a:rPr lang="en-US" sz="900" b="0" dirty="0">
                          <a:solidFill>
                            <a:schemeClr val="tx1"/>
                          </a:solidFill>
                          <a:latin typeface="+mn-lt"/>
                          <a:cs typeface="Amatic SC" panose="00000500000000000000" pitchFamily="2" charset="-79"/>
                        </a:rPr>
                        <a:t>Discovering Passions </a:t>
                      </a:r>
                    </a:p>
                    <a:p>
                      <a:pPr algn="ctr"/>
                      <a:r>
                        <a:rPr lang="en-US" sz="900" b="0" dirty="0">
                          <a:solidFill>
                            <a:schemeClr val="tx1"/>
                          </a:solidFill>
                        </a:rPr>
                        <a:t>Understand how to listen carefully and why listening is important.</a:t>
                      </a:r>
                    </a:p>
                    <a:p>
                      <a:pPr algn="ctr"/>
                      <a:r>
                        <a:rPr lang="en-US" sz="900" b="0" dirty="0">
                          <a:solidFill>
                            <a:schemeClr val="tx1"/>
                          </a:solidFill>
                        </a:rPr>
                        <a:t>Use picture cue cards to talk about an object: “What colour is it? Where would you find it? </a:t>
                      </a:r>
                    </a:p>
                    <a:p>
                      <a:pPr algn="ctr"/>
                      <a:r>
                        <a:rPr lang="en-US" sz="900" b="0" dirty="0">
                          <a:solidFill>
                            <a:schemeClr val="tx1"/>
                          </a:solidFill>
                          <a:latin typeface="+mn-lt"/>
                          <a:cs typeface="Amatic SC" panose="00000500000000000000" pitchFamily="2" charset="-79"/>
                        </a:rPr>
                        <a:t>Sustained focus when listening to a story </a:t>
                      </a:r>
                    </a:p>
                    <a:p>
                      <a:pPr algn="ct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900" b="1" dirty="0">
                          <a:solidFill>
                            <a:schemeClr val="bg1">
                              <a:lumMod val="50000"/>
                            </a:schemeClr>
                          </a:solidFill>
                          <a:latin typeface="+mn-lt"/>
                          <a:cs typeface="Amatic SC" panose="00000500000000000000" pitchFamily="2" charset="-79"/>
                        </a:rPr>
                        <a:t>What happened? </a:t>
                      </a:r>
                    </a:p>
                    <a:p>
                      <a:pPr algn="ctr"/>
                      <a:r>
                        <a:rPr lang="en-US" sz="900" b="0" dirty="0">
                          <a:solidFill>
                            <a:schemeClr val="tx1"/>
                          </a:solidFill>
                          <a:latin typeface="+mn-lt"/>
                          <a:cs typeface="Amatic SC" panose="00000500000000000000" pitchFamily="2" charset="-79"/>
                        </a:rPr>
                        <a:t>Settling in activities </a:t>
                      </a:r>
                    </a:p>
                    <a:p>
                      <a:pPr algn="ctr"/>
                      <a:r>
                        <a:rPr lang="en-US" sz="900" b="0" dirty="0">
                          <a:solidFill>
                            <a:schemeClr val="tx1"/>
                          </a:solidFill>
                          <a:latin typeface="+mn-lt"/>
                          <a:cs typeface="Amatic SC" panose="00000500000000000000" pitchFamily="2" charset="-79"/>
                        </a:rPr>
                        <a:t>Discovering Passions </a:t>
                      </a:r>
                    </a:p>
                    <a:p>
                      <a:pPr algn="ctr"/>
                      <a:r>
                        <a:rPr lang="en-US" sz="900" b="0" dirty="0">
                          <a:solidFill>
                            <a:schemeClr val="tx1"/>
                          </a:solidFill>
                        </a:rPr>
                        <a:t>Re-read some books so children learn the language necessary to talk about what is happening in each illustration and relate it to their own lives</a:t>
                      </a:r>
                      <a:endParaRPr lang="en-GB" sz="900" b="0" dirty="0">
                        <a:solidFill>
                          <a:schemeClr val="tx1"/>
                        </a:solidFill>
                        <a:latin typeface="+mn-lt"/>
                        <a:cs typeface="Amatic SC" panose="00000500000000000000" pitchFamily="2" charset="-79"/>
                      </a:endParaRPr>
                    </a:p>
                    <a:p>
                      <a:pPr algn="l"/>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900" b="1" u="sng" dirty="0">
                          <a:solidFill>
                            <a:schemeClr val="bg1">
                              <a:lumMod val="50000"/>
                            </a:schemeClr>
                          </a:solidFill>
                          <a:latin typeface="+mn-lt"/>
                          <a:cs typeface="Amatic SC" panose="00000500000000000000" pitchFamily="2" charset="-79"/>
                        </a:rPr>
                        <a:t>Time to share! </a:t>
                      </a:r>
                    </a:p>
                    <a:p>
                      <a:pPr algn="ctr"/>
                      <a:r>
                        <a:rPr lang="en-US" sz="900" b="0" dirty="0">
                          <a:solidFill>
                            <a:schemeClr val="tx1"/>
                          </a:solidFill>
                          <a:latin typeface="+mn-lt"/>
                          <a:cs typeface="Amatic SC" panose="00000500000000000000" pitchFamily="2" charset="-79"/>
                        </a:rPr>
                        <a:t>Show and tell </a:t>
                      </a:r>
                    </a:p>
                    <a:p>
                      <a:pPr algn="ctr"/>
                      <a:r>
                        <a:rPr lang="en-US" sz="900" b="0" dirty="0">
                          <a:solidFill>
                            <a:schemeClr val="tx1"/>
                          </a:solidFill>
                          <a:latin typeface="+mn-lt"/>
                          <a:cs typeface="Amatic SC" panose="00000500000000000000" pitchFamily="2" charset="-79"/>
                        </a:rPr>
                        <a:t>Weekend news </a:t>
                      </a:r>
                    </a:p>
                    <a:p>
                      <a:pPr algn="ctr"/>
                      <a:r>
                        <a:rPr lang="en-US" sz="900" b="0" dirty="0">
                          <a:solidFill>
                            <a:schemeClr val="tx1"/>
                          </a:solidFill>
                          <a:latin typeface="+mn-lt"/>
                          <a:cs typeface="Amatic SC" panose="00000500000000000000" pitchFamily="2" charset="-79"/>
                        </a:rPr>
                        <a:t>Discovering Passions </a:t>
                      </a:r>
                    </a:p>
                    <a:p>
                      <a:pPr algn="ctr"/>
                      <a:r>
                        <a:rPr lang="en-US" sz="900" dirty="0"/>
                        <a:t>Read aloud books to children that will extend their knowledge of the world and illustrate a current topic. Select books containing photographs and pictures, for example, places in different weather conditions and seasons. </a:t>
                      </a:r>
                      <a:endParaRPr lang="en-GB" sz="900" b="0" dirty="0">
                        <a:solidFill>
                          <a:schemeClr val="tx1"/>
                        </a:solidFill>
                        <a:latin typeface="+mn-lt"/>
                        <a:cs typeface="Amatic SC" panose="00000500000000000000" pitchFamily="2" charset="-79"/>
                      </a:endParaRPr>
                    </a:p>
                    <a:p>
                      <a:pPr algn="l"/>
                      <a:endParaRPr lang="en-GB" sz="9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255355">
                <a:tc>
                  <a:txBody>
                    <a:bodyPr/>
                    <a:lstStyle/>
                    <a:p>
                      <a:pPr algn="ctr"/>
                      <a:r>
                        <a:rPr lang="en-GB" sz="1600" b="1" dirty="0">
                          <a:latin typeface="Amatic SC" panose="00000500000000000000" pitchFamily="2" charset="-79"/>
                          <a:cs typeface="Amatic SC" panose="00000500000000000000" pitchFamily="2" charset="-79"/>
                        </a:rPr>
                        <a:t>Assessment opportunities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r>
                        <a:rPr lang="en-GB" sz="1000" dirty="0"/>
                        <a:t>Enjoys listening to stories</a:t>
                      </a:r>
                    </a:p>
                    <a:p>
                      <a:r>
                        <a:rPr lang="en-GB" sz="1000" dirty="0"/>
                        <a:t>Pay attention to more than one thing at a time</a:t>
                      </a:r>
                    </a:p>
                    <a:p>
                      <a:r>
                        <a:rPr lang="en-GB" sz="1000" dirty="0"/>
                        <a:t>Understands and follows two part instructions</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r>
                        <a:rPr lang="en-GB" sz="1000" dirty="0"/>
                        <a:t>Understands how and why questions</a:t>
                      </a:r>
                    </a:p>
                    <a:p>
                      <a:r>
                        <a:rPr lang="en-GB" sz="1000" dirty="0"/>
                        <a:t>Learns and uses new vocabulary</a:t>
                      </a:r>
                    </a:p>
                    <a:p>
                      <a:r>
                        <a:rPr lang="en-GB" sz="1000" dirty="0"/>
                        <a:t>Engages and answers questions about a story</a:t>
                      </a:r>
                    </a:p>
                    <a:p>
                      <a:r>
                        <a:rPr lang="en-GB" sz="1000" dirty="0"/>
                        <a:t>Learns songs and rhymes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r>
                        <a:rPr lang="en-GB" sz="1000" dirty="0"/>
                        <a:t>Engages in non-fictions texts and recalls some facts</a:t>
                      </a:r>
                    </a:p>
                    <a:p>
                      <a:r>
                        <a:rPr lang="en-GB" sz="1000" dirty="0"/>
                        <a:t>Describes events in detail</a:t>
                      </a:r>
                    </a:p>
                    <a:p>
                      <a:r>
                        <a:rPr lang="en-GB" sz="1000" dirty="0"/>
                        <a:t>Organises their own thoughts and talks with some structure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r>
                        <a:rPr lang="en-GB" sz="1000" dirty="0"/>
                        <a:t>Holds two-way conversations</a:t>
                      </a:r>
                    </a:p>
                    <a:p>
                      <a:r>
                        <a:rPr lang="en-GB" sz="1000" dirty="0"/>
                        <a:t>Listens well and asks relevant questions</a:t>
                      </a:r>
                    </a:p>
                    <a:p>
                      <a:r>
                        <a:rPr lang="en-GB" sz="1000" dirty="0"/>
                        <a:t>Articulates ideas in well-formed sentences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r>
                        <a:rPr lang="en-GB" sz="1000" dirty="0"/>
                        <a:t>Speaks in a range of tenses correctly</a:t>
                      </a:r>
                    </a:p>
                    <a:p>
                      <a:r>
                        <a:rPr lang="en-GB" sz="1000" dirty="0"/>
                        <a:t>Offers explanations and uses new vocabulary</a:t>
                      </a:r>
                    </a:p>
                    <a:p>
                      <a:r>
                        <a:rPr lang="en-GB" sz="1000" dirty="0"/>
                        <a:t>Participates fully in group discussions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a:txBody>
                    <a:bodyPr/>
                    <a:lstStyle/>
                    <a:p>
                      <a:r>
                        <a:rPr lang="en-GB" sz="1000" dirty="0"/>
                        <a:t>Uses conjunctions when speaking</a:t>
                      </a:r>
                    </a:p>
                    <a:p>
                      <a:r>
                        <a:rPr lang="en-GB" sz="1000" dirty="0"/>
                        <a:t>Can recite rhymes and stories</a:t>
                      </a:r>
                    </a:p>
                    <a:p>
                      <a:r>
                        <a:rPr lang="en-GB" sz="1000" dirty="0"/>
                        <a:t>Speaks confidently in 1:1 and group discussions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272343771"/>
                  </a:ext>
                </a:extLst>
              </a:tr>
            </a:tbl>
          </a:graphicData>
        </a:graphic>
      </p:graphicFrame>
      <p:sp>
        <p:nvSpPr>
          <p:cNvPr id="5" name="TextBox 4">
            <a:extLst>
              <a:ext uri="{FF2B5EF4-FFF2-40B4-BE49-F238E27FC236}">
                <a16:creationId xmlns:a16="http://schemas.microsoft.com/office/drawing/2014/main" id="{3F4194DF-97B0-47DB-92D5-D5D6E1C9E41A}"/>
              </a:ext>
            </a:extLst>
          </p:cNvPr>
          <p:cNvSpPr txBox="1"/>
          <p:nvPr/>
        </p:nvSpPr>
        <p:spPr>
          <a:xfrm>
            <a:off x="1264630" y="398211"/>
            <a:ext cx="12473126" cy="307777"/>
          </a:xfrm>
          <a:prstGeom prst="rect">
            <a:avLst/>
          </a:prstGeom>
          <a:noFill/>
        </p:spPr>
        <p:txBody>
          <a:bodyPr wrap="square">
            <a:spAutoFit/>
          </a:bodyPr>
          <a:lstStyle/>
          <a:p>
            <a:r>
              <a:rPr lang="en-US" sz="1400" i="1" dirty="0">
                <a:solidFill>
                  <a:schemeClr val="bg1">
                    <a:lumMod val="50000"/>
                  </a:schemeClr>
                </a:solidFill>
              </a:rPr>
              <a:t>We understand that children will make progress at different times.  There is no right time… they will progress when they are ready. </a:t>
            </a:r>
            <a:endParaRPr lang="en-GB" sz="1400" i="1" dirty="0">
              <a:solidFill>
                <a:schemeClr val="bg1">
                  <a:lumMod val="50000"/>
                </a:schemeClr>
              </a:solidFill>
            </a:endParaRPr>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671027" y="374223"/>
            <a:ext cx="690880" cy="690880"/>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22-23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176574130"/>
              </p:ext>
            </p:extLst>
          </p:nvPr>
        </p:nvGraphicFramePr>
        <p:xfrm>
          <a:off x="187378" y="467118"/>
          <a:ext cx="11922031" cy="6152363"/>
        </p:xfrm>
        <a:graphic>
          <a:graphicData uri="http://schemas.openxmlformats.org/drawingml/2006/table">
            <a:tbl>
              <a:tblPr firstRow="1" bandRow="1">
                <a:tableStyleId>{5C22544A-7EE6-4342-B048-85BDC9FD1C3A}</a:tableStyleId>
              </a:tblPr>
              <a:tblGrid>
                <a:gridCol w="1682078">
                  <a:extLst>
                    <a:ext uri="{9D8B030D-6E8A-4147-A177-3AD203B41FA5}">
                      <a16:colId xmlns:a16="http://schemas.microsoft.com/office/drawing/2014/main" val="385991600"/>
                    </a:ext>
                  </a:extLst>
                </a:gridCol>
                <a:gridCol w="1490568">
                  <a:extLst>
                    <a:ext uri="{9D8B030D-6E8A-4147-A177-3AD203B41FA5}">
                      <a16:colId xmlns:a16="http://schemas.microsoft.com/office/drawing/2014/main" val="2865123548"/>
                    </a:ext>
                  </a:extLst>
                </a:gridCol>
                <a:gridCol w="1708355">
                  <a:extLst>
                    <a:ext uri="{9D8B030D-6E8A-4147-A177-3AD203B41FA5}">
                      <a16:colId xmlns:a16="http://schemas.microsoft.com/office/drawing/2014/main" val="872926247"/>
                    </a:ext>
                  </a:extLst>
                </a:gridCol>
                <a:gridCol w="1724313">
                  <a:extLst>
                    <a:ext uri="{9D8B030D-6E8A-4147-A177-3AD203B41FA5}">
                      <a16:colId xmlns:a16="http://schemas.microsoft.com/office/drawing/2014/main" val="1315738151"/>
                    </a:ext>
                  </a:extLst>
                </a:gridCol>
                <a:gridCol w="1871337">
                  <a:extLst>
                    <a:ext uri="{9D8B030D-6E8A-4147-A177-3AD203B41FA5}">
                      <a16:colId xmlns:a16="http://schemas.microsoft.com/office/drawing/2014/main" val="2709165749"/>
                    </a:ext>
                  </a:extLst>
                </a:gridCol>
                <a:gridCol w="1756230">
                  <a:extLst>
                    <a:ext uri="{9D8B030D-6E8A-4147-A177-3AD203B41FA5}">
                      <a16:colId xmlns:a16="http://schemas.microsoft.com/office/drawing/2014/main" val="2335150482"/>
                    </a:ext>
                  </a:extLst>
                </a:gridCol>
                <a:gridCol w="1689150">
                  <a:extLst>
                    <a:ext uri="{9D8B030D-6E8A-4147-A177-3AD203B41FA5}">
                      <a16:colId xmlns:a16="http://schemas.microsoft.com/office/drawing/2014/main" val="4046203905"/>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Amatic SC" panose="00000500000000000000" pitchFamily="2" charset="-79"/>
                          <a:cs typeface="Amatic SC" panose="00000500000000000000" pitchFamily="2" charset="-79"/>
                        </a:rPr>
                        <a:t>HOMES AND HOUSES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OUR VILLAGE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GREAT FIRE OF LONDON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CONTRASTING PLACES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SCHOOLS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Weather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89017">
                <a:tc>
                  <a:txBody>
                    <a:bodyPr/>
                    <a:lstStyle/>
                    <a:p>
                      <a:pPr algn="ctr"/>
                      <a:r>
                        <a:rPr lang="en-US" sz="2000" b="1" dirty="0">
                          <a:latin typeface="Amatic SC" panose="00000500000000000000" pitchFamily="2" charset="-79"/>
                          <a:cs typeface="Amatic SC" panose="00000500000000000000" pitchFamily="2" charset="-79"/>
                        </a:rPr>
                        <a:t>Personal, Social and Emotional Development  </a:t>
                      </a:r>
                      <a:endParaRPr lang="en-GB" sz="20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200" dirty="0"/>
                        <a:t>Children’s personal, social and emotional development (PSED) is </a:t>
                      </a:r>
                      <a:r>
                        <a:rPr lang="en-US" sz="1200" b="1" dirty="0"/>
                        <a:t>crucial for children to lead healthy and happy lives</a:t>
                      </a:r>
                      <a:r>
                        <a:rPr lang="en-US" sz="1200" dirty="0"/>
                        <a:t>, and is fundamental to their cognitive development. Underpinning their personal development are the important attachments that </a:t>
                      </a:r>
                      <a:r>
                        <a:rPr lang="en-US" sz="1200" b="1" dirty="0"/>
                        <a:t>shape their social world</a:t>
                      </a:r>
                      <a:r>
                        <a:rPr lang="en-US" sz="1200" dirty="0"/>
                        <a:t>. Strong, warm and supportive  relationships with adults enable children to learn how to </a:t>
                      </a:r>
                      <a:r>
                        <a:rPr lang="en-US" sz="1200" b="1" dirty="0"/>
                        <a:t>understand their own feelings and those of others</a:t>
                      </a:r>
                      <a:r>
                        <a:rPr lang="en-US" sz="1200" dirty="0"/>
                        <a:t>. Children should be supported to </a:t>
                      </a:r>
                      <a:r>
                        <a:rPr lang="en-US" sz="1200" b="1" dirty="0"/>
                        <a:t>manage emotions, develop a positive sense of self, set themselves simple goals, have confidence in their own abilities, to persist</a:t>
                      </a:r>
                      <a:r>
                        <a:rPr lang="en-US" sz="1200" dirty="0"/>
                        <a:t> and wait for what they want and direct attention as necessary. Through adult modelling and guidance, they will learn </a:t>
                      </a:r>
                      <a:r>
                        <a:rPr lang="en-US" sz="1200" b="1" dirty="0"/>
                        <a:t>how to look after their bodies, including healthy eating</a:t>
                      </a:r>
                      <a:r>
                        <a:rPr lang="en-US" sz="1200" dirty="0"/>
                        <a:t>, and manage personal needs independently. Through supported interaction with other children, they learn how to make good friendships, co-operate and resolve conflicts peaceably. These attributes will provide a secure platform from which </a:t>
                      </a:r>
                      <a:r>
                        <a:rPr lang="en-US" sz="1200" b="1" dirty="0"/>
                        <a:t>children can achieve at school and in later life.</a:t>
                      </a:r>
                      <a:endParaRPr lang="en-GB" sz="12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rowSpan="2">
                  <a:txBody>
                    <a:bodyPr/>
                    <a:lstStyle/>
                    <a:p>
                      <a:pPr algn="ctr"/>
                      <a:r>
                        <a:rPr lang="en-US" sz="2000" b="1" dirty="0">
                          <a:latin typeface="Amatic SC" panose="00000500000000000000" pitchFamily="2" charset="-79"/>
                          <a:cs typeface="Amatic SC" panose="00000500000000000000" pitchFamily="2" charset="-79"/>
                        </a:rPr>
                        <a:t>Managing Self </a:t>
                      </a:r>
                    </a:p>
                    <a:p>
                      <a:pPr algn="ctr"/>
                      <a:endParaRPr lang="en-US" sz="2000" b="1" dirty="0">
                        <a:latin typeface="Amatic SC" panose="00000500000000000000" pitchFamily="2" charset="-79"/>
                        <a:cs typeface="Amatic SC" panose="00000500000000000000" pitchFamily="2" charset="-79"/>
                      </a:endParaRPr>
                    </a:p>
                    <a:p>
                      <a:pPr algn="ctr"/>
                      <a:r>
                        <a:rPr lang="en-US" sz="2400" b="1" dirty="0">
                          <a:latin typeface="Amatic SC" panose="00000500000000000000" pitchFamily="2" charset="-79"/>
                          <a:cs typeface="Amatic SC" panose="00000500000000000000" pitchFamily="2" charset="-79"/>
                        </a:rPr>
                        <a:t>Self -  Regulation</a:t>
                      </a:r>
                    </a:p>
                    <a:p>
                      <a:pPr algn="ctr"/>
                      <a:endParaRPr lang="en-US" sz="2400" b="1" dirty="0">
                        <a:solidFill>
                          <a:srgbClr val="CC66FF"/>
                        </a:solidFill>
                        <a:latin typeface="Amatic SC" panose="00000500000000000000" pitchFamily="2" charset="-79"/>
                        <a:cs typeface="Amatic SC" panose="00000500000000000000" pitchFamily="2" charset="-79"/>
                      </a:endParaRPr>
                    </a:p>
                    <a:p>
                      <a:pPr algn="ctr"/>
                      <a:r>
                        <a:rPr lang="en-US" sz="1800" b="1" dirty="0">
                          <a:solidFill>
                            <a:srgbClr val="CC66FF"/>
                          </a:solidFill>
                          <a:latin typeface="Amatic SC" panose="00000500000000000000" pitchFamily="2" charset="-79"/>
                          <a:cs typeface="Amatic SC" panose="00000500000000000000" pitchFamily="2" charset="-79"/>
                        </a:rPr>
                        <a:t>Link to Behaviour for Learning  </a:t>
                      </a:r>
                    </a:p>
                    <a:p>
                      <a:pPr algn="ctr"/>
                      <a:endParaRPr lang="en-GB" sz="18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900" b="0" dirty="0">
                          <a:solidFill>
                            <a:schemeClr val="tx1"/>
                          </a:solidFill>
                        </a:rPr>
                        <a:t>New Beginnings </a:t>
                      </a:r>
                    </a:p>
                    <a:p>
                      <a:pPr algn="ctr"/>
                      <a:r>
                        <a:rPr lang="en-US" sz="900" dirty="0"/>
                        <a:t>See themselves as a valuable individual.</a:t>
                      </a:r>
                      <a:endParaRPr lang="en-US" sz="900" b="0" dirty="0">
                        <a:solidFill>
                          <a:schemeClr val="tx1"/>
                        </a:solidFill>
                      </a:endParaRPr>
                    </a:p>
                    <a:p>
                      <a:pPr algn="ctr"/>
                      <a:r>
                        <a:rPr lang="en-US" sz="900" b="0" dirty="0">
                          <a:solidFill>
                            <a:schemeClr val="tx1"/>
                          </a:solidFill>
                        </a:rPr>
                        <a:t>Being me in my world </a:t>
                      </a:r>
                    </a:p>
                    <a:p>
                      <a:pPr algn="ctr"/>
                      <a:r>
                        <a:rPr lang="en-US" sz="900" b="0" dirty="0">
                          <a:solidFill>
                            <a:schemeClr val="tx1"/>
                          </a:solidFill>
                        </a:rPr>
                        <a:t>Class Rule Rules and Routines </a:t>
                      </a:r>
                    </a:p>
                    <a:p>
                      <a:pPr algn="ctr"/>
                      <a:r>
                        <a:rPr lang="en-US" sz="900" b="0" dirty="0">
                          <a:solidFill>
                            <a:schemeClr val="tx1"/>
                          </a:solidFill>
                        </a:rPr>
                        <a:t>Supporting children to build relationships</a:t>
                      </a:r>
                    </a:p>
                    <a:p>
                      <a:pPr algn="ctr"/>
                      <a:r>
                        <a:rPr lang="en-US" sz="900" b="0" dirty="0">
                          <a:solidFill>
                            <a:schemeClr val="tx1"/>
                          </a:solidFill>
                          <a:latin typeface="+mn-lt"/>
                          <a:cs typeface="Amatic SC" panose="00000500000000000000" pitchFamily="2" charset="-79"/>
                        </a:rPr>
                        <a:t>Dreams and Goals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900" b="0" dirty="0">
                          <a:solidFill>
                            <a:schemeClr val="tx1"/>
                          </a:solidFill>
                        </a:rPr>
                        <a:t>Getting on and falling out. </a:t>
                      </a:r>
                    </a:p>
                    <a:p>
                      <a:pPr algn="ctr"/>
                      <a:r>
                        <a:rPr lang="en-US" sz="900" b="0" dirty="0">
                          <a:solidFill>
                            <a:schemeClr val="tx1"/>
                          </a:solidFill>
                        </a:rPr>
                        <a:t>How to deal with anger Emotions</a:t>
                      </a:r>
                    </a:p>
                    <a:p>
                      <a:pPr algn="ctr"/>
                      <a:r>
                        <a:rPr lang="en-US" sz="900" b="0" dirty="0">
                          <a:solidFill>
                            <a:schemeClr val="tx1"/>
                          </a:solidFill>
                        </a:rPr>
                        <a:t>Self - Confidence </a:t>
                      </a:r>
                    </a:p>
                    <a:p>
                      <a:pPr algn="ctr"/>
                      <a:r>
                        <a:rPr lang="en-US" sz="900" dirty="0"/>
                        <a:t>Build constructive and respectful relationships.</a:t>
                      </a:r>
                    </a:p>
                    <a:p>
                      <a:pPr algn="ctr"/>
                      <a:r>
                        <a:rPr lang="en-US" sz="900" dirty="0"/>
                        <a:t>Ask children to explain to others how they thought about a problem or an emotion and how they dealt with it.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a:txBody>
                    <a:bodyPr/>
                    <a:lstStyle/>
                    <a:p>
                      <a:pPr algn="ctr"/>
                      <a:r>
                        <a:rPr lang="en-US" sz="900" b="0" dirty="0">
                          <a:solidFill>
                            <a:schemeClr val="tx1"/>
                          </a:solidFill>
                        </a:rPr>
                        <a:t>Good to be me Feelings </a:t>
                      </a:r>
                    </a:p>
                    <a:p>
                      <a:pPr algn="ctr"/>
                      <a:r>
                        <a:rPr lang="en-US" sz="900" b="0" dirty="0">
                          <a:solidFill>
                            <a:schemeClr val="tx1"/>
                          </a:solidFill>
                        </a:rPr>
                        <a:t>Learning about qualities and differences </a:t>
                      </a:r>
                    </a:p>
                    <a:p>
                      <a:pPr algn="ctr"/>
                      <a:r>
                        <a:rPr lang="en-US" sz="900" b="0" dirty="0">
                          <a:solidFill>
                            <a:schemeClr val="tx1"/>
                          </a:solidFill>
                          <a:latin typeface="+mn-lt"/>
                          <a:cs typeface="Amatic SC" panose="00000500000000000000" pitchFamily="2" charset="-79"/>
                        </a:rPr>
                        <a:t>Celebrating differences</a:t>
                      </a:r>
                    </a:p>
                    <a:p>
                      <a:pPr algn="ctr"/>
                      <a:r>
                        <a:rPr lang="en-US" sz="900" dirty="0"/>
                        <a:t>Identify and moderate their own feelings socially and emotionally.</a:t>
                      </a:r>
                    </a:p>
                    <a:p>
                      <a:pPr algn="ctr"/>
                      <a:r>
                        <a:rPr lang="en-US" sz="900" dirty="0"/>
                        <a:t>Encourage them to think about their own feelings and those of others by giving explicit examples of how others might feel in particular scenarios </a:t>
                      </a:r>
                      <a:r>
                        <a:rPr lang="en-US" sz="900" b="0" dirty="0">
                          <a:solidFill>
                            <a:schemeClr val="tx1"/>
                          </a:solidFill>
                          <a:latin typeface="+mn-lt"/>
                          <a:cs typeface="Amatic SC" panose="00000500000000000000" pitchFamily="2" charset="-79"/>
                        </a:rPr>
                        <a:t>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a:txBody>
                    <a:bodyPr/>
                    <a:lstStyle/>
                    <a:p>
                      <a:pPr algn="ctr"/>
                      <a:r>
                        <a:rPr lang="en-US" sz="900" b="0" dirty="0">
                          <a:solidFill>
                            <a:schemeClr val="tx1"/>
                          </a:solidFill>
                        </a:rPr>
                        <a:t>Relationships </a:t>
                      </a:r>
                    </a:p>
                    <a:p>
                      <a:pPr algn="ctr"/>
                      <a:r>
                        <a:rPr lang="en-US" sz="900" b="0" dirty="0">
                          <a:solidFill>
                            <a:schemeClr val="tx1"/>
                          </a:solidFill>
                        </a:rPr>
                        <a:t>What makes a good friend? </a:t>
                      </a:r>
                    </a:p>
                    <a:p>
                      <a:pPr algn="ctr"/>
                      <a:r>
                        <a:rPr lang="en-US" sz="900" b="0" dirty="0">
                          <a:solidFill>
                            <a:schemeClr val="tx1"/>
                          </a:solidFill>
                        </a:rPr>
                        <a:t>Healthy 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rPr>
                        <a:t>Random acts of Kindness </a:t>
                      </a:r>
                    </a:p>
                    <a:p>
                      <a:pPr algn="ctr"/>
                      <a:r>
                        <a:rPr lang="en-US" sz="900" b="0" dirty="0">
                          <a:solidFill>
                            <a:schemeClr val="tx1"/>
                          </a:solidFill>
                          <a:latin typeface="+mn-lt"/>
                          <a:cs typeface="Amatic SC" panose="00000500000000000000" pitchFamily="2" charset="-79"/>
                        </a:rPr>
                        <a:t>Looking after pets </a:t>
                      </a:r>
                    </a:p>
                    <a:p>
                      <a:pPr algn="ctr"/>
                      <a:r>
                        <a:rPr lang="en-US" sz="900" b="0" dirty="0">
                          <a:solidFill>
                            <a:schemeClr val="tx1"/>
                          </a:solidFill>
                          <a:latin typeface="+mn-lt"/>
                          <a:cs typeface="Amatic SC" panose="00000500000000000000" pitchFamily="2" charset="-79"/>
                        </a:rPr>
                        <a:t>Looking After our Planet </a:t>
                      </a:r>
                    </a:p>
                    <a:p>
                      <a:pPr algn="ctr"/>
                      <a:r>
                        <a:rPr lang="en-US" sz="900" dirty="0"/>
                        <a:t>Give children strategies for staying calm in the face of frustration. Talk them through why we take turns, wait politely, tidy up after ourselves</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a:txBody>
                    <a:bodyPr/>
                    <a:lstStyle/>
                    <a:p>
                      <a:pPr algn="ctr"/>
                      <a:r>
                        <a:rPr lang="en-US" sz="900" b="0" dirty="0">
                          <a:solidFill>
                            <a:schemeClr val="tx1"/>
                          </a:solidFill>
                        </a:rPr>
                        <a:t>Looking after others</a:t>
                      </a:r>
                    </a:p>
                    <a:p>
                      <a:pPr algn="ctr"/>
                      <a:r>
                        <a:rPr lang="en-US" sz="900" b="0" dirty="0">
                          <a:solidFill>
                            <a:schemeClr val="tx1"/>
                          </a:solidFill>
                        </a:rPr>
                        <a:t>Friendships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mn-lt"/>
                          <a:cs typeface="Amatic SC" panose="00000500000000000000" pitchFamily="2" charset="-79"/>
                        </a:rPr>
                        <a:t>Dreams and Goals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Show resilience and perseverance in the face of challenge.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Discuss why we take turns, wait politely, tidy up after ourselves</a:t>
                      </a:r>
                      <a:endParaRPr lang="en-US" sz="9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dirty="0">
                          <a:solidFill>
                            <a:schemeClr val="tx1"/>
                          </a:solidFill>
                          <a:latin typeface="+mn-lt"/>
                          <a:cs typeface="Amatic SC" panose="00000500000000000000" pitchFamily="2" charset="-79"/>
                        </a:rPr>
                        <a:t>Taking part in sports day -  Winning and loosing </a:t>
                      </a:r>
                    </a:p>
                    <a:p>
                      <a:pPr algn="ctr"/>
                      <a:r>
                        <a:rPr lang="en-US" sz="900" b="0" dirty="0">
                          <a:solidFill>
                            <a:schemeClr val="tx1"/>
                          </a:solidFill>
                          <a:latin typeface="+mn-lt"/>
                          <a:cs typeface="Amatic SC" panose="00000500000000000000" pitchFamily="2" charset="-79"/>
                        </a:rPr>
                        <a:t>Changing me </a:t>
                      </a:r>
                    </a:p>
                    <a:p>
                      <a:pPr algn="ctr"/>
                      <a:r>
                        <a:rPr lang="en-US" sz="900" b="0" dirty="0">
                          <a:solidFill>
                            <a:schemeClr val="tx1"/>
                          </a:solidFill>
                          <a:latin typeface="+mn-lt"/>
                          <a:cs typeface="Amatic SC" panose="00000500000000000000" pitchFamily="2" charset="-79"/>
                        </a:rPr>
                        <a:t>Look how far I've come! </a:t>
                      </a:r>
                    </a:p>
                    <a:p>
                      <a:pPr algn="ctr"/>
                      <a:r>
                        <a:rPr lang="en-US" sz="900" dirty="0"/>
                        <a:t>Model positive behaviour and highlight exemplary behaviour of children in class, narrating what was kind and considerate about the behaviour.</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989017">
                <a:tc vMerge="1">
                  <a:txBody>
                    <a:bodyPr/>
                    <a:lstStyle/>
                    <a:p>
                      <a:pPr algn="ctr"/>
                      <a:r>
                        <a:rPr lang="en-US" sz="2400" b="1" dirty="0">
                          <a:latin typeface="Amatic SC" panose="00000500000000000000" pitchFamily="2" charset="-79"/>
                          <a:cs typeface="Amatic SC" panose="00000500000000000000" pitchFamily="2" charset="-79"/>
                        </a:rPr>
                        <a:t>Self -  Regulation</a:t>
                      </a:r>
                    </a:p>
                    <a:p>
                      <a:pPr algn="ctr"/>
                      <a:r>
                        <a:rPr lang="en-US" sz="1800" b="1" dirty="0">
                          <a:latin typeface="Amatic SC" panose="00000500000000000000" pitchFamily="2" charset="-79"/>
                          <a:cs typeface="Amatic SC" panose="00000500000000000000" pitchFamily="2" charset="-79"/>
                        </a:rPr>
                        <a:t>Link to Behaviour for Learning  </a:t>
                      </a:r>
                      <a:endParaRPr lang="en-GB" sz="1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marL="0" indent="0" algn="l">
                        <a:buFont typeface="Wingdings" panose="05000000000000000000" pitchFamily="2" charset="2"/>
                        <a:buNone/>
                      </a:pPr>
                      <a:r>
                        <a:rPr lang="en-US" sz="900" dirty="0">
                          <a:solidFill>
                            <a:schemeClr val="tx1"/>
                          </a:solidFill>
                          <a:latin typeface="+mn-lt"/>
                          <a:cs typeface="RM Typerighter old" panose="00000400000000000000" pitchFamily="2" charset="-79"/>
                        </a:rPr>
                        <a:t>Show an understanding of their own feelings and those of others, and begin to </a:t>
                      </a:r>
                      <a:r>
                        <a:rPr lang="en-US" sz="900" b="1" dirty="0">
                          <a:solidFill>
                            <a:schemeClr val="tx1"/>
                          </a:solidFill>
                          <a:latin typeface="+mn-lt"/>
                          <a:cs typeface="RM Typerighter old" panose="00000400000000000000" pitchFamily="2" charset="-79"/>
                        </a:rPr>
                        <a:t>regulate their behaviour accordingly</a:t>
                      </a:r>
                      <a:r>
                        <a:rPr lang="en-US" sz="900" dirty="0">
                          <a:solidFill>
                            <a:schemeClr val="tx1"/>
                          </a:solidFill>
                          <a:latin typeface="+mn-lt"/>
                          <a:cs typeface="RM Typerighter old" panose="00000400000000000000" pitchFamily="2" charset="-79"/>
                        </a:rPr>
                        <a:t>. Set and work towards simple goals, being able to wait for what they want and </a:t>
                      </a:r>
                      <a:r>
                        <a:rPr lang="en-US" sz="900" b="1" dirty="0">
                          <a:solidFill>
                            <a:schemeClr val="tx1"/>
                          </a:solidFill>
                          <a:latin typeface="+mn-lt"/>
                          <a:cs typeface="RM Typerighter old" panose="00000400000000000000" pitchFamily="2" charset="-79"/>
                        </a:rPr>
                        <a:t>control their immediate impulses when appropriate</a:t>
                      </a:r>
                      <a:r>
                        <a:rPr lang="en-US" sz="900" dirty="0">
                          <a:solidFill>
                            <a:schemeClr val="tx1"/>
                          </a:solidFill>
                          <a:latin typeface="+mn-lt"/>
                          <a:cs typeface="RM Typerighter old" panose="00000400000000000000" pitchFamily="2" charset="-79"/>
                        </a:rPr>
                        <a:t>. Give </a:t>
                      </a:r>
                      <a:r>
                        <a:rPr lang="en-US" sz="900" b="1" dirty="0">
                          <a:solidFill>
                            <a:schemeClr val="tx1"/>
                          </a:solidFill>
                          <a:latin typeface="+mn-lt"/>
                          <a:cs typeface="RM Typerighter old" panose="00000400000000000000" pitchFamily="2" charset="-79"/>
                        </a:rPr>
                        <a:t>focused attention to what the teacher says</a:t>
                      </a:r>
                      <a:r>
                        <a:rPr lang="en-US" sz="900" dirty="0">
                          <a:solidFill>
                            <a:schemeClr val="tx1"/>
                          </a:solidFill>
                          <a:latin typeface="+mn-lt"/>
                          <a:cs typeface="RM Typerighter old" panose="00000400000000000000" pitchFamily="2" charset="-79"/>
                        </a:rPr>
                        <a:t>, responding appropriately even when engaged in activity, and show an ability to follow instructions involving several ideas or actions.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Controlling own feelings and behaviours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Applying personalised strategies to return to a state of calm</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Being able to curb impulsive behaviours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Being able to concentrate on a task</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Being able to ignore distractions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Behaving in ways that are pro-social</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Planning</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Thinking before acting</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Delaying gratification</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gridSpan="3">
                  <a:txBody>
                    <a:bodyPr/>
                    <a:lstStyle/>
                    <a:p>
                      <a:pPr algn="ctr"/>
                      <a:r>
                        <a:rPr lang="en-US" sz="1100" b="0" i="1" kern="1200" dirty="0">
                          <a:solidFill>
                            <a:schemeClr val="tx1"/>
                          </a:solidFill>
                          <a:effectLst/>
                          <a:latin typeface="+mn-lt"/>
                          <a:ea typeface="+mn-ea"/>
                          <a:cs typeface="+mn-cs"/>
                        </a:rPr>
                        <a:t>“Self-regulatory skills can be defined as the ability of children to manage their own behaviour and aspects of their learning. In the early years, efforts to develop self-regulation often seek to improve levels of self-control and reduce impulsivity. Activities typically include supporting children in articulating their plans and learning strategies and reviewing what they have done.” Education Endowment Foundation.</a:t>
                      </a:r>
                      <a:endParaRPr lang="en-GB" sz="1100" i="1"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pic>
        <p:nvPicPr>
          <p:cNvPr id="9" name="Picture 8">
            <a:extLst>
              <a:ext uri="{FF2B5EF4-FFF2-40B4-BE49-F238E27FC236}">
                <a16:creationId xmlns:a16="http://schemas.microsoft.com/office/drawing/2014/main" id="{22D24B6A-CE47-4BC3-8F43-9D9AE229342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8071815" y="5037991"/>
            <a:ext cx="3932807" cy="3932807"/>
          </a:xfrm>
          <a:prstGeom prst="rect">
            <a:avLst/>
          </a:prstGeom>
        </p:spPr>
      </p:pic>
      <p:sp>
        <p:nvSpPr>
          <p:cNvPr id="7" name="TextBox 6">
            <a:extLst>
              <a:ext uri="{FF2B5EF4-FFF2-40B4-BE49-F238E27FC236}">
                <a16:creationId xmlns:a16="http://schemas.microsoft.com/office/drawing/2014/main" id="{07040BD5-019E-4D00-8E26-D63E6F2575FD}"/>
              </a:ext>
            </a:extLst>
          </p:cNvPr>
          <p:cNvSpPr txBox="1"/>
          <p:nvPr/>
        </p:nvSpPr>
        <p:spPr>
          <a:xfrm>
            <a:off x="7049386" y="6210574"/>
            <a:ext cx="4444411" cy="430887"/>
          </a:xfrm>
          <a:prstGeom prst="rect">
            <a:avLst/>
          </a:prstGeom>
          <a:noFill/>
        </p:spPr>
        <p:txBody>
          <a:bodyPr wrap="square">
            <a:spAutoFit/>
          </a:bodyPr>
          <a:lstStyle/>
          <a:p>
            <a:pPr algn="ctr"/>
            <a:r>
              <a:rPr lang="en-US" sz="1050" b="0" i="1" dirty="0">
                <a:solidFill>
                  <a:schemeClr val="bg1">
                    <a:lumMod val="50000"/>
                  </a:schemeClr>
                </a:solidFill>
                <a:effectLst/>
              </a:rPr>
              <a:t>We understand that children develop in individual ways and at varying rates –  physically, cognitively, linguistically, socially and emotionally.</a:t>
            </a:r>
            <a:endParaRPr lang="en-GB" sz="1050" i="1" dirty="0">
              <a:solidFill>
                <a:schemeClr val="bg1">
                  <a:lumMod val="50000"/>
                </a:schemeClr>
              </a:solidFill>
            </a:endParaRPr>
          </a:p>
        </p:txBody>
      </p:sp>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687241" y="121678"/>
            <a:ext cx="690880" cy="690880"/>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22-23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374149123"/>
              </p:ext>
            </p:extLst>
          </p:nvPr>
        </p:nvGraphicFramePr>
        <p:xfrm>
          <a:off x="472644" y="500600"/>
          <a:ext cx="11459371" cy="5906485"/>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94666">
                  <a:extLst>
                    <a:ext uri="{9D8B030D-6E8A-4147-A177-3AD203B41FA5}">
                      <a16:colId xmlns:a16="http://schemas.microsoft.com/office/drawing/2014/main" val="2865123548"/>
                    </a:ext>
                  </a:extLst>
                </a:gridCol>
                <a:gridCol w="1637053">
                  <a:extLst>
                    <a:ext uri="{9D8B030D-6E8A-4147-A177-3AD203B41FA5}">
                      <a16:colId xmlns:a16="http://schemas.microsoft.com/office/drawing/2014/main" val="872926247"/>
                    </a:ext>
                  </a:extLst>
                </a:gridCol>
                <a:gridCol w="1637053">
                  <a:extLst>
                    <a:ext uri="{9D8B030D-6E8A-4147-A177-3AD203B41FA5}">
                      <a16:colId xmlns:a16="http://schemas.microsoft.com/office/drawing/2014/main" val="1315738151"/>
                    </a:ext>
                  </a:extLst>
                </a:gridCol>
                <a:gridCol w="1637053">
                  <a:extLst>
                    <a:ext uri="{9D8B030D-6E8A-4147-A177-3AD203B41FA5}">
                      <a16:colId xmlns:a16="http://schemas.microsoft.com/office/drawing/2014/main" val="2709165749"/>
                    </a:ext>
                  </a:extLst>
                </a:gridCol>
                <a:gridCol w="1637053">
                  <a:extLst>
                    <a:ext uri="{9D8B030D-6E8A-4147-A177-3AD203B41FA5}">
                      <a16:colId xmlns:a16="http://schemas.microsoft.com/office/drawing/2014/main" val="2335150482"/>
                    </a:ext>
                  </a:extLst>
                </a:gridCol>
                <a:gridCol w="1637053">
                  <a:extLst>
                    <a:ext uri="{9D8B030D-6E8A-4147-A177-3AD203B41FA5}">
                      <a16:colId xmlns:a16="http://schemas.microsoft.com/office/drawing/2014/main" val="4046203905"/>
                    </a:ext>
                  </a:extLst>
                </a:gridCol>
              </a:tblGrid>
              <a:tr h="46072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28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Amatic SC" panose="00000500000000000000" pitchFamily="2" charset="-79"/>
                          <a:cs typeface="Amatic SC" panose="00000500000000000000" pitchFamily="2" charset="-79"/>
                        </a:rPr>
                        <a:t>HOMES AND HOUSES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OUR VILLAGE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GREAT FIRE OF LONDON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WEATHER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SCHOOLS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CONTRASTING PLACES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212038">
                <a:tc rowSpan="4">
                  <a:txBody>
                    <a:bodyPr/>
                    <a:lstStyle/>
                    <a:p>
                      <a:pPr algn="ctr"/>
                      <a:r>
                        <a:rPr lang="en-US" sz="2000" b="1" dirty="0">
                          <a:latin typeface="Amatic SC" panose="00000500000000000000" pitchFamily="2" charset="-79"/>
                          <a:cs typeface="Amatic SC" panose="00000500000000000000" pitchFamily="2" charset="-79"/>
                        </a:rPr>
                        <a:t>Physical development </a:t>
                      </a: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Fine motor </a:t>
                      </a:r>
                    </a:p>
                    <a:p>
                      <a:pPr algn="ctr"/>
                      <a:r>
                        <a:rPr lang="en-US" sz="800" dirty="0"/>
                        <a:t>Continuously check the process of children’s handwriting (pencil grip and letter formation, including directionality). Provide extra help and guidance when needed.</a:t>
                      </a:r>
                    </a:p>
                    <a:p>
                      <a:pPr algn="ctr"/>
                      <a:endParaRPr lang="en-US" sz="800" dirty="0"/>
                    </a:p>
                    <a:p>
                      <a:pPr algn="ctr"/>
                      <a:r>
                        <a:rPr lang="en-US" sz="1400" b="1" dirty="0">
                          <a:solidFill>
                            <a:srgbClr val="CC66FF"/>
                          </a:solidFill>
                          <a:latin typeface="Amatic SC" panose="00000500000000000000" pitchFamily="2" charset="-79"/>
                          <a:cs typeface="Amatic SC" panose="00000500000000000000" pitchFamily="2" charset="-79"/>
                        </a:rPr>
                        <a:t>Daily opportunities for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0" dirty="0">
                          <a:latin typeface="Amatic SC" panose="00000500000000000000" pitchFamily="2" charset="-79"/>
                          <a:cs typeface="Amatic SC" panose="00000500000000000000" pitchFamily="2" charset="-79"/>
                        </a:rPr>
                        <a:t>Gross motor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Weekly Yoga Lesson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050" dirty="0"/>
                        <a:t>Physical activity is </a:t>
                      </a:r>
                      <a:r>
                        <a:rPr lang="en-US" sz="1050" b="1" dirty="0"/>
                        <a:t>vital</a:t>
                      </a:r>
                      <a:r>
                        <a:rPr lang="en-US" sz="1050" dirty="0"/>
                        <a:t> in children’s all-round development, enabling them to </a:t>
                      </a:r>
                      <a:r>
                        <a:rPr lang="en-US" sz="1050" b="1" dirty="0"/>
                        <a:t>pursue happy, healthy and active lives</a:t>
                      </a:r>
                      <a:r>
                        <a:rPr lang="en-US" sz="1050" dirty="0"/>
                        <a:t>. Gross and fine motor experiences develop incrementally throughout early childhood, starting with </a:t>
                      </a:r>
                      <a:r>
                        <a:rPr lang="en-US" sz="1050" b="1" dirty="0"/>
                        <a:t>sensory explorations </a:t>
                      </a:r>
                      <a:r>
                        <a:rPr lang="en-US" sz="1050" dirty="0"/>
                        <a:t>and the development of a </a:t>
                      </a:r>
                      <a:r>
                        <a:rPr lang="en-US" sz="1050" b="1" dirty="0"/>
                        <a:t>child’s strength, co-ordination and positional awareness </a:t>
                      </a:r>
                      <a:r>
                        <a:rPr lang="en-US" sz="1050" dirty="0"/>
                        <a:t>through tummy time, crawling and play movement with both objects and adults. By creating games and providing opportunities for play both indoors and outdoors, adults can support children to develop their </a:t>
                      </a:r>
                      <a:r>
                        <a:rPr lang="en-US" sz="1050" b="1" dirty="0"/>
                        <a:t>core strength, stability, balance, spatial awareness</a:t>
                      </a:r>
                      <a:r>
                        <a:rPr lang="en-US" sz="1050" dirty="0"/>
                        <a:t>, co-ordination and agility. Gross motor skills provide the foundation for developing healthy bodies and social and emotional well-being. </a:t>
                      </a:r>
                      <a:r>
                        <a:rPr lang="en-US" sz="1050" b="1" dirty="0"/>
                        <a:t>Fine motor control and precision helps with hand-eye co-ordination</a:t>
                      </a:r>
                      <a:r>
                        <a:rPr lang="en-US" sz="1050" dirty="0"/>
                        <a:t>, which is later linked to </a:t>
                      </a:r>
                      <a:r>
                        <a:rPr lang="en-US" sz="1050" b="1" dirty="0"/>
                        <a:t>early literacy</a:t>
                      </a:r>
                      <a:r>
                        <a:rPr lang="en-US" sz="1050" dirty="0"/>
                        <a:t>. Repeated and varied opportunities to explore and play with small world activities, puzzles, arts and crafts and the practice of using small tools, with feedback and support from adults, allow children to develop </a:t>
                      </a:r>
                      <a:r>
                        <a:rPr lang="en-US" sz="1050" b="1" dirty="0"/>
                        <a:t>proficiency, control and confidence.</a:t>
                      </a:r>
                      <a:endParaRPr lang="en-US" sz="105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1311135">
                <a:tc vMerge="1">
                  <a:txBody>
                    <a:bodyPr/>
                    <a:lstStyle/>
                    <a:p>
                      <a:pPr algn="ctr"/>
                      <a:r>
                        <a:rPr lang="en-US" sz="4000" b="0" dirty="0">
                          <a:latin typeface="Amatic SC" panose="00000500000000000000" pitchFamily="2" charset="-79"/>
                          <a:cs typeface="Amatic SC" panose="00000500000000000000" pitchFamily="2" charset="-79"/>
                        </a:rPr>
                        <a:t>Fine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Manipulate objects with good fine motor skills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Draw lines and circles using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Hold pencil/paint brush beyond whole hand grasp</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Pencil Grip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mn-lt"/>
                          <a:cs typeface="Amatic SC" panose="00000500000000000000" pitchFamily="2" charset="-79"/>
                        </a:rPr>
                        <a:t>Threading, cutting, weaving, playdough,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Develop muscle tone to put pencil pressure on paper Use tools to effect changes to materials Show preference for dominant hand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Engage children in structured activities: guide them in what to draw, write or copy. Teach and model correct letter formation.</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Begin to form letters correctly Handle tools, objects, construction and malleable materials with increasing control</a:t>
                      </a:r>
                    </a:p>
                    <a:p>
                      <a:pPr algn="ctr"/>
                      <a:r>
                        <a:rPr lang="en-US" sz="800" dirty="0"/>
                        <a:t>Encourage children to draw freely.</a:t>
                      </a:r>
                    </a:p>
                    <a:p>
                      <a:pPr algn="ctr"/>
                      <a:r>
                        <a:rPr lang="en-US" sz="800" b="0" i="0" kern="1200" dirty="0">
                          <a:solidFill>
                            <a:schemeClr val="dk1"/>
                          </a:solidFill>
                          <a:effectLst/>
                          <a:latin typeface="+mn-lt"/>
                          <a:ea typeface="+mn-ea"/>
                          <a:cs typeface="+mn-cs"/>
                        </a:rPr>
                        <a:t>Holding Small Items / </a:t>
                      </a:r>
                    </a:p>
                    <a:p>
                      <a:pPr algn="ctr"/>
                      <a:r>
                        <a:rPr lang="en-US" sz="800" b="0" i="0" kern="1200" dirty="0">
                          <a:solidFill>
                            <a:schemeClr val="dk1"/>
                          </a:solidFill>
                          <a:effectLst/>
                          <a:latin typeface="+mn-lt"/>
                          <a:ea typeface="+mn-ea"/>
                          <a:cs typeface="+mn-cs"/>
                        </a:rPr>
                        <a:t>Button Clothing / </a:t>
                      </a:r>
                    </a:p>
                    <a:p>
                      <a:pPr algn="ctr"/>
                      <a:r>
                        <a:rPr lang="en-US" sz="800" b="0" i="0" kern="1200" dirty="0">
                          <a:solidFill>
                            <a:schemeClr val="dk1"/>
                          </a:solidFill>
                          <a:effectLst/>
                          <a:latin typeface="+mn-lt"/>
                          <a:ea typeface="+mn-ea"/>
                          <a:cs typeface="+mn-cs"/>
                        </a:rPr>
                        <a:t>Cutting with Scissors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Hold pencil effectively with comfortable grip Forms recognisable letters most correctly formed</a:t>
                      </a:r>
                    </a:p>
                    <a:p>
                      <a:pPr algn="ctr"/>
                      <a:r>
                        <a:rPr lang="en-US" sz="800" dirty="0">
                          <a:solidFill>
                            <a:schemeClr val="tx1"/>
                          </a:solidFill>
                        </a:rPr>
                        <a:t>Start</a:t>
                      </a:r>
                      <a:r>
                        <a:rPr lang="en-US" sz="800" baseline="0" dirty="0">
                          <a:solidFill>
                            <a:schemeClr val="tx1"/>
                          </a:solidFill>
                        </a:rPr>
                        <a:t> handwriting practice daily, tracing, copying and independent letter formation</a:t>
                      </a:r>
                      <a:endParaRPr lang="en-US" sz="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Develop pencil grip and letter formation continually </a:t>
                      </a:r>
                    </a:p>
                    <a:p>
                      <a:pPr algn="ctr" fontAlgn="base"/>
                      <a:r>
                        <a:rPr lang="en-US" sz="800" b="0" i="0" kern="1200" dirty="0">
                          <a:solidFill>
                            <a:schemeClr val="dk1"/>
                          </a:solidFill>
                          <a:effectLst/>
                          <a:latin typeface="+mn-lt"/>
                          <a:ea typeface="+mn-ea"/>
                          <a:cs typeface="+mn-cs"/>
                        </a:rPr>
                        <a:t>Use one hand consistently for fine motor tasks</a:t>
                      </a:r>
                    </a:p>
                    <a:p>
                      <a:pPr algn="ctr" fontAlgn="base"/>
                      <a:r>
                        <a:rPr lang="en-US" sz="800" b="0" i="0" kern="1200" dirty="0">
                          <a:solidFill>
                            <a:schemeClr val="dk1"/>
                          </a:solidFill>
                          <a:effectLst/>
                          <a:latin typeface="+mn-lt"/>
                          <a:ea typeface="+mn-ea"/>
                          <a:cs typeface="+mn-cs"/>
                        </a:rPr>
                        <a:t>Cut along a straight line with scissors / </a:t>
                      </a:r>
                    </a:p>
                    <a:p>
                      <a:pPr algn="ctr" fontAlgn="base"/>
                      <a:r>
                        <a:rPr lang="en-US" sz="800" b="0" i="0" kern="1200" dirty="0">
                          <a:solidFill>
                            <a:schemeClr val="dk1"/>
                          </a:solidFill>
                          <a:effectLst/>
                          <a:latin typeface="+mn-lt"/>
                          <a:ea typeface="+mn-ea"/>
                          <a:cs typeface="+mn-cs"/>
                        </a:rPr>
                        <a:t>Start to cut along a curved line, like a circle / Draw a cross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GB" sz="800" dirty="0">
                          <a:solidFill>
                            <a:schemeClr val="tx1"/>
                          </a:solidFill>
                        </a:rPr>
                        <a:t>Form letters correctly</a:t>
                      </a:r>
                    </a:p>
                    <a:p>
                      <a:pPr algn="ctr" fontAlgn="base"/>
                      <a:r>
                        <a:rPr lang="en-US" sz="800" b="0" i="0" kern="1200" dirty="0">
                          <a:solidFill>
                            <a:schemeClr val="dk1"/>
                          </a:solidFill>
                          <a:effectLst/>
                          <a:latin typeface="+mn-lt"/>
                          <a:ea typeface="+mn-ea"/>
                          <a:cs typeface="+mn-cs"/>
                        </a:rPr>
                        <a:t>Copy a square</a:t>
                      </a:r>
                    </a:p>
                    <a:p>
                      <a:pPr algn="ctr" fontAlgn="base"/>
                      <a:r>
                        <a:rPr lang="en-US" sz="800" b="0" i="0" kern="1200" dirty="0">
                          <a:solidFill>
                            <a:schemeClr val="dk1"/>
                          </a:solidFill>
                          <a:effectLst/>
                          <a:latin typeface="+mn-lt"/>
                          <a:ea typeface="+mn-ea"/>
                          <a:cs typeface="+mn-cs"/>
                        </a:rPr>
                        <a:t>Begin to draw diagonal lines, like in a triangle / Start to colour inside the lines of a picture</a:t>
                      </a:r>
                    </a:p>
                    <a:p>
                      <a:pPr algn="ctr" fontAlgn="base"/>
                      <a:r>
                        <a:rPr lang="en-US" sz="800" b="0" i="0" kern="1200" dirty="0">
                          <a:solidFill>
                            <a:schemeClr val="dk1"/>
                          </a:solidFill>
                          <a:effectLst/>
                          <a:latin typeface="+mn-lt"/>
                          <a:ea typeface="+mn-ea"/>
                          <a:cs typeface="+mn-cs"/>
                        </a:rPr>
                        <a:t>Start to draw pictures that are recognisable / </a:t>
                      </a:r>
                    </a:p>
                    <a:p>
                      <a:pPr algn="ctr" fontAlgn="base"/>
                      <a:r>
                        <a:rPr lang="en-US" sz="800" b="0" i="0" kern="1200" dirty="0">
                          <a:solidFill>
                            <a:schemeClr val="dk1"/>
                          </a:solidFill>
                          <a:effectLst/>
                          <a:latin typeface="+mn-lt"/>
                          <a:ea typeface="+mn-ea"/>
                          <a:cs typeface="+mn-cs"/>
                        </a:rPr>
                        <a:t>Build things with smaller blocks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433102">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dirty="0">
                          <a:latin typeface="Amatic SC" panose="00000500000000000000" pitchFamily="2" charset="-79"/>
                          <a:cs typeface="Amatic SC" panose="00000500000000000000" pitchFamily="2" charset="-79"/>
                        </a:rPr>
                        <a:t>Gross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mn-lt"/>
                          <a:cs typeface="Amatic SC" panose="00000500000000000000" pitchFamily="2" charset="-79"/>
                        </a:rPr>
                        <a:t>Cooperation games i.e. parachute games. Kicking football</a:t>
                      </a:r>
                    </a:p>
                    <a:p>
                      <a:pPr algn="ctr"/>
                      <a:r>
                        <a:rPr lang="en-US" sz="800" dirty="0">
                          <a:solidFill>
                            <a:schemeClr val="tx1"/>
                          </a:solidFill>
                          <a:latin typeface="+mn-lt"/>
                          <a:cs typeface="Amatic SC" panose="00000500000000000000" pitchFamily="2" charset="-79"/>
                        </a:rPr>
                        <a:t>Climbing – outdoor equipment</a:t>
                      </a:r>
                    </a:p>
                    <a:p>
                      <a:pPr algn="ctr"/>
                      <a:r>
                        <a:rPr lang="en-US" sz="800" dirty="0">
                          <a:solidFill>
                            <a:schemeClr val="tx1"/>
                          </a:solidFill>
                          <a:latin typeface="+mn-lt"/>
                          <a:cs typeface="Amatic SC" panose="00000500000000000000" pitchFamily="2" charset="-79"/>
                        </a:rPr>
                        <a:t> Different ways of moving to be explored with children</a:t>
                      </a:r>
                    </a:p>
                    <a:p>
                      <a:pPr algn="ctr"/>
                      <a:r>
                        <a:rPr lang="en-US" sz="800" dirty="0">
                          <a:solidFill>
                            <a:schemeClr val="tx1"/>
                          </a:solidFill>
                          <a:latin typeface="+mn-lt"/>
                          <a:cs typeface="Amatic SC" panose="00000500000000000000" pitchFamily="2" charset="-79"/>
                        </a:rPr>
                        <a:t>Changing for PE / </a:t>
                      </a:r>
                      <a:r>
                        <a:rPr lang="en-US" sz="800" dirty="0"/>
                        <a:t>Help individual children to develop good personal hygiene. Acknowledge and praise their efforts. Provide regular reminders about thorough handwashing and toileting.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Ball skills- throwing and catching.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 Skipping ropes in outside area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Provide a range of wheeled resources for children to balance, sit or ride on, or pull and push. Two-wheeled balance bikes and wheelbarrows, prams and carts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Trim-trail</a:t>
                      </a:r>
                      <a:r>
                        <a:rPr lang="en-US" sz="800" baseline="0" dirty="0">
                          <a:solidFill>
                            <a:schemeClr val="tx1"/>
                          </a:solidFill>
                          <a:latin typeface="+mn-lt"/>
                          <a:cs typeface="Amatic SC" panose="00000500000000000000" pitchFamily="2" charset="-79"/>
                        </a:rPr>
                        <a:t> – balance on beams and stepping stones, jump and land safely</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mn-lt"/>
                          <a:cs typeface="Amatic SC" panose="00000500000000000000" pitchFamily="2" charset="-79"/>
                        </a:rPr>
                        <a:t>Ball skills- aiming, dribbling, pushing, throwing &amp; catching, patting, or kicking</a:t>
                      </a:r>
                    </a:p>
                    <a:p>
                      <a:pPr algn="ctr"/>
                      <a:r>
                        <a:rPr lang="en-US" sz="800" dirty="0"/>
                        <a:t>Ensure that spaces are accessible to children with varying confidence levels, skills and needs. Provide a wide range of activities to support a broad range of abilities.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 moving to music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Gymnastics ./ Balance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dirty="0">
                          <a:solidFill>
                            <a:schemeClr val="tx1"/>
                          </a:solidFill>
                          <a:latin typeface="+mn-lt"/>
                          <a:cs typeface="Amatic SC" panose="00000500000000000000" pitchFamily="2" charset="-79"/>
                        </a:rPr>
                        <a:t>Balance- children moving with confidence </a:t>
                      </a:r>
                    </a:p>
                    <a:p>
                      <a:pPr algn="ctr"/>
                      <a:r>
                        <a:rPr lang="en-US" sz="800" dirty="0">
                          <a:solidFill>
                            <a:schemeClr val="tx1"/>
                          </a:solidFill>
                          <a:latin typeface="+mn-lt"/>
                          <a:cs typeface="Amatic SC" panose="00000500000000000000" pitchFamily="2" charset="-79"/>
                        </a:rPr>
                        <a:t>dance related activities </a:t>
                      </a:r>
                    </a:p>
                    <a:p>
                      <a:pPr algn="ctr"/>
                      <a:r>
                        <a:rPr lang="en-US" sz="800" dirty="0"/>
                        <a:t>Provide opportunities for children to, spin, rock, tilt, fall, slide and bounce. </a:t>
                      </a:r>
                    </a:p>
                    <a:p>
                      <a:pPr algn="ctr"/>
                      <a:r>
                        <a:rPr lang="en-US" sz="800" dirty="0"/>
                        <a:t>Use picture books and other resources to explain the importance of the different aspects of a healthy lifestyle.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dirty="0">
                          <a:solidFill>
                            <a:schemeClr val="tx1"/>
                          </a:solidFill>
                          <a:latin typeface="+mn-lt"/>
                          <a:cs typeface="Amatic SC" panose="00000500000000000000" pitchFamily="2" charset="-79"/>
                        </a:rPr>
                        <a:t>Obstacle activities</a:t>
                      </a:r>
                    </a:p>
                    <a:p>
                      <a:pPr algn="ctr"/>
                      <a:r>
                        <a:rPr lang="en-US" sz="800" dirty="0">
                          <a:solidFill>
                            <a:schemeClr val="tx1"/>
                          </a:solidFill>
                          <a:latin typeface="+mn-lt"/>
                          <a:cs typeface="Amatic SC" panose="00000500000000000000" pitchFamily="2" charset="-79"/>
                        </a:rPr>
                        <a:t>children moving over, under, through and around equipment</a:t>
                      </a:r>
                    </a:p>
                    <a:p>
                      <a:pPr algn="ctr"/>
                      <a:r>
                        <a:rPr lang="en-US" sz="800" dirty="0"/>
                        <a:t>Encourage children to be highly active and get out of breath several times every day. Provide opportunities for children to, spin, rock, tilt, fall, slide and bounce. </a:t>
                      </a:r>
                    </a:p>
                    <a:p>
                      <a:pPr algn="ctr"/>
                      <a:r>
                        <a:rPr lang="en-US" sz="800" dirty="0">
                          <a:solidFill>
                            <a:schemeClr val="tx1"/>
                          </a:solidFill>
                          <a:latin typeface="+mn-lt"/>
                          <a:cs typeface="Amatic SC" panose="00000500000000000000" pitchFamily="2" charset="-79"/>
                        </a:rPr>
                        <a:t>Dance / moving to music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dirty="0">
                          <a:solidFill>
                            <a:schemeClr val="tx1"/>
                          </a:solidFill>
                          <a:latin typeface="+mn-lt"/>
                          <a:cs typeface="Amatic SC" panose="00000500000000000000" pitchFamily="2" charset="-79"/>
                        </a:rPr>
                        <a:t>Races / team games involving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Allow less competent and confident children to spend time initially observing and listening, without feeling pressured to join in.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Gymnastics ./ Balance </a:t>
                      </a:r>
                      <a:endParaRPr lang="en-GB" sz="800" dirty="0">
                        <a:solidFill>
                          <a:schemeClr val="tx1"/>
                        </a:solidFill>
                        <a:latin typeface="+mn-lt"/>
                        <a:cs typeface="Amatic SC" panose="00000500000000000000" pitchFamily="2" charset="-79"/>
                      </a:endParaRPr>
                    </a:p>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1067203">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Assessment Statements From Development Matters 20’:</a:t>
                      </a:r>
                    </a:p>
                    <a:p>
                      <a:pPr algn="ctr"/>
                      <a:r>
                        <a:rPr lang="en-US" sz="800" dirty="0"/>
                        <a:t>Revise and refine the fundamental movement skills they have already acquired: - rolling - crawling - walking - jumping - running - hopping - skipping – climbing</a:t>
                      </a:r>
                    </a:p>
                    <a:p>
                      <a:pPr algn="ctr"/>
                      <a:r>
                        <a:rPr lang="en-US" sz="800" dirty="0"/>
                        <a:t>Progress towards a more fluent style of moving, with developing control and grace.</a:t>
                      </a:r>
                    </a:p>
                    <a:p>
                      <a:pPr algn="ctr"/>
                      <a:r>
                        <a:rPr lang="en-US" sz="800" dirty="0"/>
                        <a:t>Develop the overall body strength, co-ordination, balance and agility needed to engage successfully with future physical education sessions and other physical disciplines including dance, gymnastics, sport and swimming.</a:t>
                      </a:r>
                    </a:p>
                    <a:p>
                      <a:pPr algn="ctr"/>
                      <a:r>
                        <a:rPr lang="en-US" sz="800" dirty="0"/>
                        <a:t>Develop their small motor skills so that they can use a range of tools competently, safely and confidently. Suggested tools: pencils for drawing and writing, paintbrushes, scissors, knives, forks and spoons. </a:t>
                      </a:r>
                    </a:p>
                    <a:p>
                      <a:pPr algn="ctr"/>
                      <a:r>
                        <a:rPr lang="en-US" sz="800" dirty="0"/>
                        <a:t>Use their core muscle strength to achieve a good posture when sitting at a table or sitting on the floor. Combine different movements</a:t>
                      </a:r>
                      <a:r>
                        <a:rPr lang="en-US" sz="800" baseline="0" dirty="0"/>
                        <a:t> with ease.</a:t>
                      </a:r>
                      <a:endParaRPr lang="en-US" sz="800" dirty="0"/>
                    </a:p>
                    <a:p>
                      <a:pPr algn="ctr"/>
                      <a:r>
                        <a:rPr lang="en-US" sz="800" dirty="0"/>
                        <a:t>Confidently and safely use a range of large and small apparatus indoors and outside, alone and in a group. Develop overall body-strength, balance, co-ordination and agility.</a:t>
                      </a:r>
                    </a:p>
                    <a:p>
                      <a:pPr algn="ctr"/>
                      <a:r>
                        <a:rPr lang="en-US" sz="800" dirty="0"/>
                        <a:t>Further develop and refine a range of ball skills including: throwing, catching, kicking, passing, batting, and aiming. Develop confidence, competence, precision and accuracy when engaging in activities that involve a ball.</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sp>
        <p:nvSpPr>
          <p:cNvPr id="5" name="TextBox 4">
            <a:extLst>
              <a:ext uri="{FF2B5EF4-FFF2-40B4-BE49-F238E27FC236}">
                <a16:creationId xmlns:a16="http://schemas.microsoft.com/office/drawing/2014/main" id="{41A9F095-57ED-4E22-8980-BE908039B385}"/>
              </a:ext>
            </a:extLst>
          </p:cNvPr>
          <p:cNvSpPr txBox="1"/>
          <p:nvPr/>
        </p:nvSpPr>
        <p:spPr>
          <a:xfrm>
            <a:off x="2203244" y="6526773"/>
            <a:ext cx="12473126" cy="307777"/>
          </a:xfrm>
          <a:prstGeom prst="rect">
            <a:avLst/>
          </a:prstGeom>
          <a:noFill/>
        </p:spPr>
        <p:txBody>
          <a:bodyPr wrap="square">
            <a:spAutoFit/>
          </a:bodyPr>
          <a:lstStyle/>
          <a:p>
            <a:r>
              <a:rPr lang="en-US" sz="1400" i="1" dirty="0">
                <a:solidFill>
                  <a:schemeClr val="bg1">
                    <a:lumMod val="50000"/>
                  </a:schemeClr>
                </a:solidFill>
              </a:rPr>
              <a:t>All these ideas will be revisited each term. Children need time to practice and consolidate.   Repetition is a good thing.  </a:t>
            </a:r>
            <a:endParaRPr lang="en-GB" sz="1400" i="1" dirty="0">
              <a:solidFill>
                <a:schemeClr val="bg1">
                  <a:lumMod val="50000"/>
                </a:schemeClr>
              </a:solidFill>
            </a:endParaRPr>
          </a:p>
        </p:txBody>
      </p:sp>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469354" y="79158"/>
            <a:ext cx="557093" cy="557093"/>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895101" y="155160"/>
            <a:ext cx="690880" cy="690880"/>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22-23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991963384"/>
              </p:ext>
            </p:extLst>
          </p:nvPr>
        </p:nvGraphicFramePr>
        <p:xfrm>
          <a:off x="385894" y="719664"/>
          <a:ext cx="11459364" cy="601331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0103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8314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Amatic SC" panose="00000500000000000000" pitchFamily="2" charset="-79"/>
                          <a:cs typeface="Amatic SC" panose="00000500000000000000" pitchFamily="2" charset="-79"/>
                        </a:rPr>
                        <a:t>HOMES AND HOUSES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OUR VILLAGE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GREAT FIRE OF LONDON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WEATHER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SCHOOLS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CONTRASTING PLACES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559985">
                <a:tc rowSpan="3">
                  <a:txBody>
                    <a:bodyPr/>
                    <a:lstStyle/>
                    <a:p>
                      <a:pPr algn="ctr"/>
                      <a:r>
                        <a:rPr lang="en-US" sz="3600" b="0" dirty="0">
                          <a:latin typeface="Amatic SC" panose="00000500000000000000" pitchFamily="2" charset="-79"/>
                          <a:cs typeface="Amatic SC" panose="00000500000000000000" pitchFamily="2" charset="-79"/>
                        </a:rPr>
                        <a:t>Literacy</a:t>
                      </a:r>
                    </a:p>
                    <a:p>
                      <a:pPr algn="ctr"/>
                      <a:endParaRPr lang="en-US" sz="24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Comprehension</a:t>
                      </a:r>
                    </a:p>
                    <a:p>
                      <a:pPr algn="ctr"/>
                      <a:r>
                        <a:rPr lang="en-US" sz="2000" b="0" dirty="0">
                          <a:latin typeface="Amatic SC" panose="00000500000000000000" pitchFamily="2" charset="-79"/>
                          <a:cs typeface="Amatic SC" panose="00000500000000000000" pitchFamily="2" charset="-79"/>
                        </a:rPr>
                        <a:t>- Developing a passion for reading</a:t>
                      </a:r>
                    </a:p>
                    <a:p>
                      <a:pPr algn="ctr"/>
                      <a:endParaRPr lang="en-US" sz="2800" b="0" dirty="0">
                        <a:latin typeface="Amatic SC" panose="00000500000000000000" pitchFamily="2" charset="-79"/>
                        <a:cs typeface="Amatic SC" panose="00000500000000000000" pitchFamily="2" charset="-79"/>
                      </a:endParaRPr>
                    </a:p>
                    <a:p>
                      <a:pPr algn="ctr"/>
                      <a:r>
                        <a:rPr lang="en-US" sz="2800" b="0" dirty="0">
                          <a:latin typeface="Amatic SC" panose="00000500000000000000" pitchFamily="2" charset="-79"/>
                          <a:cs typeface="Amatic SC" panose="00000500000000000000" pitchFamily="2" charset="-79"/>
                        </a:rPr>
                        <a:t>Word</a:t>
                      </a:r>
                    </a:p>
                    <a:p>
                      <a:pPr algn="ctr"/>
                      <a:r>
                        <a:rPr lang="en-US" sz="2800" b="0" dirty="0">
                          <a:latin typeface="Amatic SC" panose="00000500000000000000" pitchFamily="2" charset="-79"/>
                          <a:cs typeface="Amatic SC" panose="00000500000000000000" pitchFamily="2" charset="-79"/>
                        </a:rPr>
                        <a:t> Reading </a:t>
                      </a:r>
                    </a:p>
                    <a:p>
                      <a:pPr algn="ctr"/>
                      <a:endParaRPr lang="en-US" sz="2800" b="0" dirty="0">
                        <a:latin typeface="Amatic SC" panose="00000500000000000000" pitchFamily="2" charset="-79"/>
                        <a:cs typeface="Amatic SC" panose="00000500000000000000" pitchFamily="2" charset="-79"/>
                      </a:endParaRPr>
                    </a:p>
                    <a:p>
                      <a:pPr algn="ctr"/>
                      <a:r>
                        <a:rPr lang="en-US" sz="1800" b="0" dirty="0">
                          <a:latin typeface="Amatic SC" panose="00000500000000000000" pitchFamily="2" charset="-79"/>
                          <a:cs typeface="Amatic SC" panose="00000500000000000000" pitchFamily="2" charset="-79"/>
                        </a:rPr>
                        <a:t>Phonics will be taught using little </a:t>
                      </a:r>
                      <a:r>
                        <a:rPr lang="en-US" sz="1800" b="0" dirty="0" err="1">
                          <a:latin typeface="Amatic SC" panose="00000500000000000000" pitchFamily="2" charset="-79"/>
                          <a:cs typeface="Amatic SC" panose="00000500000000000000" pitchFamily="2" charset="-79"/>
                        </a:rPr>
                        <a:t>wandle</a:t>
                      </a:r>
                      <a:endParaRPr lang="en-US" sz="1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It is crucial for children to develop </a:t>
                      </a:r>
                      <a:r>
                        <a:rPr lang="en-US" sz="800" b="1" dirty="0"/>
                        <a:t>a life-long love of reading</a:t>
                      </a:r>
                      <a:r>
                        <a:rPr lang="en-US" sz="800" dirty="0"/>
                        <a:t>. Reading consists of two dimensions: </a:t>
                      </a:r>
                      <a:r>
                        <a:rPr lang="en-US" sz="800" b="1" dirty="0"/>
                        <a:t>language comprehension and word reading</a:t>
                      </a:r>
                      <a:r>
                        <a:rPr lang="en-US" sz="800" dirty="0"/>
                        <a:t>. Language comprehension (necessary for both reading and writing) starts from birth. It only develops when adults talk with children about the world around them and the books (stories and non-fiction) they read with them, and </a:t>
                      </a:r>
                      <a:r>
                        <a:rPr lang="en-US" sz="800" b="1" dirty="0"/>
                        <a:t>enjoy rhymes, poems and songs together</a:t>
                      </a:r>
                      <a:r>
                        <a:rPr lang="en-US" sz="800" dirty="0"/>
                        <a:t>. Skilled word reading, taught later, involves both the speedy working out of the pronunciation of unfamiliar printed words (</a:t>
                      </a:r>
                      <a:r>
                        <a:rPr lang="en-US" sz="800" b="1" dirty="0"/>
                        <a:t>decoding)</a:t>
                      </a:r>
                      <a:r>
                        <a:rPr lang="en-US" sz="800" dirty="0"/>
                        <a:t> and the </a:t>
                      </a:r>
                      <a:r>
                        <a:rPr lang="en-US" sz="800" b="1" dirty="0"/>
                        <a:t>speedy recognition of familiar printed words. </a:t>
                      </a:r>
                      <a:r>
                        <a:rPr lang="en-US" sz="800" dirty="0"/>
                        <a:t>Writing involves</a:t>
                      </a:r>
                      <a:r>
                        <a:rPr lang="en-US" sz="800" b="1" dirty="0"/>
                        <a:t> transcription </a:t>
                      </a:r>
                      <a:r>
                        <a:rPr lang="en-US" sz="800" dirty="0"/>
                        <a:t>(spelling and handwriting) and composition (articulating ideas and structuring them in speech, before writing)</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2279238">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rPr>
                        <a:t>Joining in with rhymes and showing an interest in stories with repeated refrains.  Environment print. Having a favourite story/rhyme. </a:t>
                      </a:r>
                      <a:r>
                        <a:rPr lang="en-US" sz="800" dirty="0"/>
                        <a:t>Understand the five key concepts about print: - print has meaning - print can have different purposes - we read English text from left to right and from top to bottom - the names of the different parts of a book</a:t>
                      </a:r>
                      <a:endParaRPr lang="en-US" sz="800" dirty="0">
                        <a:solidFill>
                          <a:schemeClr val="tx1"/>
                        </a:solidFill>
                      </a:endParaRPr>
                    </a:p>
                    <a:p>
                      <a:pPr algn="ctr"/>
                      <a:r>
                        <a:rPr lang="en-US" sz="800" dirty="0">
                          <a:solidFill>
                            <a:schemeClr val="tx1"/>
                          </a:solidFill>
                        </a:rPr>
                        <a:t>Sequencing familiar stories through the use of pictures to tell the story. Recognising initial sounds. Name writing activities. </a:t>
                      </a:r>
                      <a:r>
                        <a:rPr lang="en-US" sz="800" dirty="0"/>
                        <a:t>Engage in extended conversations about stories, learning new vocabulary.</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US" sz="800" dirty="0">
                          <a:solidFill>
                            <a:schemeClr val="tx1"/>
                          </a:solidFill>
                        </a:rPr>
                        <a:t>Retell stories related to events through acting/role play. Christmas letters/lists.  Retelling stories using images / apps. Pie Corbett Actions to retell the story – Story Maps.  Retelling of stories.  Editing of story maps and orally retelling new stories. Stories from other cultures Retelling of stories. </a:t>
                      </a:r>
                    </a:p>
                    <a:p>
                      <a:pPr algn="ctr">
                        <a:lnSpc>
                          <a:spcPct val="107000"/>
                        </a:lnSpc>
                        <a:spcAft>
                          <a:spcPts val="0"/>
                        </a:spcAft>
                      </a:pPr>
                      <a:r>
                        <a:rPr lang="en-US" sz="800" dirty="0">
                          <a:solidFill>
                            <a:schemeClr val="tx1"/>
                          </a:solidFill>
                          <a:effectLst/>
                          <a:latin typeface="+mn-lt"/>
                          <a:ea typeface="Calibri" panose="020F0502020204030204" pitchFamily="34" charset="0"/>
                          <a:cs typeface="Amatic SC" panose="00000500000000000000" pitchFamily="2" charset="-79"/>
                        </a:rPr>
                        <a:t>Sequence story – use vocabulary of beginning, middle and end.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dirty="0"/>
                        <a:t>Blend sounds into words, so that they can read short words made up of known letter– sound correspondences.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dirty="0"/>
                        <a:t>Enjoys an increasing range of books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US" sz="800" dirty="0">
                          <a:solidFill>
                            <a:schemeClr val="tx1"/>
                          </a:solidFill>
                        </a:rPr>
                        <a:t>Making up stories with themselves as the main character . Encourage children to record stories through picture drawing/mark making then</a:t>
                      </a:r>
                      <a:r>
                        <a:rPr lang="en-US" sz="800" baseline="0" dirty="0">
                          <a:solidFill>
                            <a:schemeClr val="tx1"/>
                          </a:solidFill>
                        </a:rPr>
                        <a:t> labeling </a:t>
                      </a:r>
                      <a:endParaRPr lang="en-US" sz="800" dirty="0">
                        <a:solidFill>
                          <a:schemeClr val="tx1"/>
                        </a:solidFill>
                      </a:endParaRPr>
                    </a:p>
                    <a:p>
                      <a:pPr algn="ctr">
                        <a:lnSpc>
                          <a:spcPct val="107000"/>
                        </a:lnSpc>
                        <a:spcAft>
                          <a:spcPts val="800"/>
                        </a:spcAft>
                      </a:pPr>
                      <a:r>
                        <a:rPr lang="en-US" sz="800" dirty="0"/>
                        <a:t>Read simple phrases and sentences made up of words with known letter–sound correspondences and, where necessary, a few exception words. Read a few common exception words. Make the books available for children to share at school and at home. Reading books linked to phonics knowledge and blending ability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US" sz="800" dirty="0">
                          <a:solidFill>
                            <a:schemeClr val="tx1"/>
                          </a:solidFill>
                        </a:rPr>
                        <a:t>Information leaflets about weather</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Re-read books to build up their confidence in word reading, their fluency and their understanding and enjoyment. World Book Day </a:t>
                      </a:r>
                    </a:p>
                    <a:p>
                      <a:pPr algn="ctr">
                        <a:lnSpc>
                          <a:spcPct val="107000"/>
                        </a:lnSpc>
                        <a:spcAft>
                          <a:spcPts val="800"/>
                        </a:spcAft>
                      </a:pPr>
                      <a:r>
                        <a:rPr lang="en-US" sz="800" dirty="0"/>
                        <a:t>Uses vocabulary and forms of speech that are increasingly influenced by their experiences of books.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They develop their own narratives and explanations by connecting ideas or events</a:t>
                      </a:r>
                      <a:r>
                        <a:rPr lang="en-US" sz="800" baseline="0" dirty="0"/>
                        <a:t> </a:t>
                      </a:r>
                      <a:r>
                        <a:rPr lang="en-US" sz="800" dirty="0"/>
                        <a:t>Reading some books and re-reading to check it makes sense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US" sz="800" dirty="0"/>
                        <a:t>Retell a story with actions and / or picture prompts as part of a group - Use story language when acting out a narrative. Rhyming words. </a:t>
                      </a:r>
                    </a:p>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Parents reading stories </a:t>
                      </a:r>
                    </a:p>
                    <a:p>
                      <a:pPr algn="ctr">
                        <a:lnSpc>
                          <a:spcPct val="107000"/>
                        </a:lnSpc>
                        <a:spcAft>
                          <a:spcPts val="800"/>
                        </a:spcAft>
                      </a:pPr>
                      <a:r>
                        <a:rPr lang="en-US" sz="800" dirty="0"/>
                        <a:t>Can explain the main events of a story - Can draw pictures of characters/ event / setting in a story. May include labels, sentences or captions</a:t>
                      </a:r>
                      <a:r>
                        <a:rPr lang="en-US" sz="800" baseline="0" dirty="0"/>
                        <a:t> . </a:t>
                      </a:r>
                      <a:r>
                        <a:rPr lang="en-US" sz="800" baseline="0" dirty="0">
                          <a:solidFill>
                            <a:schemeClr val="tx1"/>
                          </a:solidFill>
                          <a:effectLst/>
                          <a:latin typeface="+mn-lt"/>
                          <a:ea typeface="Calibri" panose="020F0502020204030204" pitchFamily="34" charset="0"/>
                          <a:cs typeface="Amatic SC" panose="00000500000000000000" pitchFamily="2" charset="-79"/>
                        </a:rPr>
                        <a:t>Understanding and retelling familiar stories in a variety of ways – orally, pictures, role-play, drama</a:t>
                      </a:r>
                      <a:endParaRPr lang="en-US"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07000"/>
                        </a:lnSpc>
                        <a:spcAft>
                          <a:spcPts val="800"/>
                        </a:spcAft>
                      </a:pPr>
                      <a:r>
                        <a:rPr lang="en-US" sz="800" dirty="0"/>
                        <a:t>Can draw pictures of characters/ event / setting in a story</a:t>
                      </a:r>
                      <a:endParaRPr lang="en-US"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800" dirty="0"/>
                        <a:t>Listen to stories, accurately anticipating key events &amp; respond to what they hear with relevant comments, questions and reactions. </a:t>
                      </a:r>
                    </a:p>
                    <a:p>
                      <a:pPr algn="ctr">
                        <a:lnSpc>
                          <a:spcPct val="107000"/>
                        </a:lnSpc>
                        <a:spcAft>
                          <a:spcPts val="800"/>
                        </a:spcAft>
                      </a:pPr>
                      <a:r>
                        <a:rPr lang="en-US" sz="800" dirty="0"/>
                        <a:t>Make predictions</a:t>
                      </a:r>
                    </a:p>
                    <a:p>
                      <a:pPr algn="ctr">
                        <a:lnSpc>
                          <a:spcPct val="107000"/>
                        </a:lnSpc>
                        <a:spcAft>
                          <a:spcPts val="800"/>
                        </a:spcAft>
                      </a:pPr>
                      <a:r>
                        <a:rPr lang="en-US" sz="800" dirty="0"/>
                        <a:t>Beginning to understand that a non-fiction is a non-story- it gives information instead. Fiction means story. - Can point to front cover, back cover, spine, blurb, illustration, illustrator, author and title.</a:t>
                      </a:r>
                    </a:p>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Sort books into categories.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2162678">
                <a:tc vMerge="1">
                  <a:txBody>
                    <a:bodyPr/>
                    <a:lstStyle/>
                    <a:p>
                      <a:pPr algn="ctr"/>
                      <a:r>
                        <a:rPr lang="en-US" sz="3600" b="0" dirty="0">
                          <a:latin typeface="Amatic SC" panose="00000500000000000000" pitchFamily="2" charset="-79"/>
                          <a:cs typeface="Amatic SC" panose="00000500000000000000" pitchFamily="2" charset="-79"/>
                        </a:rPr>
                        <a:t>Word Reading </a:t>
                      </a: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GB" sz="1050" dirty="0"/>
                        <a:t>Phonics sounds:</a:t>
                      </a:r>
                    </a:p>
                    <a:p>
                      <a:endParaRPr lang="en-GB" sz="1050" dirty="0"/>
                    </a:p>
                    <a:p>
                      <a:r>
                        <a:rPr lang="en-GB" sz="1400" dirty="0">
                          <a:solidFill>
                            <a:srgbClr val="FF0000"/>
                          </a:solidFill>
                        </a:rPr>
                        <a:t>m a p c o s g k u h I t n r f d ck e b l</a:t>
                      </a:r>
                    </a:p>
                    <a:p>
                      <a:endParaRPr lang="en-GB" sz="1400" dirty="0">
                        <a:solidFill>
                          <a:srgbClr val="FF0000"/>
                        </a:solidFill>
                      </a:endParaRPr>
                    </a:p>
                    <a:p>
                      <a:r>
                        <a:rPr lang="en-GB" sz="1400" dirty="0">
                          <a:solidFill>
                            <a:srgbClr val="FF0000"/>
                          </a:solidFill>
                        </a:rPr>
                        <a:t>Oral blending and reading of </a:t>
                      </a:r>
                      <a:r>
                        <a:rPr lang="en-GB" sz="1400" dirty="0" err="1">
                          <a:solidFill>
                            <a:srgbClr val="FF0000"/>
                          </a:solidFill>
                        </a:rPr>
                        <a:t>cvc</a:t>
                      </a:r>
                      <a:r>
                        <a:rPr lang="en-GB" sz="1400" dirty="0">
                          <a:solidFill>
                            <a:srgbClr val="FF0000"/>
                          </a:solidFill>
                        </a:rPr>
                        <a:t> words based on these sounds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Phonics sounds:</a:t>
                      </a:r>
                    </a:p>
                    <a:p>
                      <a:endParaRPr lang="en-GB" dirty="0"/>
                    </a:p>
                    <a:p>
                      <a:r>
                        <a:rPr lang="en-GB" sz="1400" dirty="0" err="1">
                          <a:solidFill>
                            <a:srgbClr val="FF0000"/>
                          </a:solidFill>
                        </a:rPr>
                        <a:t>sh</a:t>
                      </a:r>
                      <a:r>
                        <a:rPr lang="en-GB" sz="1400" dirty="0">
                          <a:solidFill>
                            <a:srgbClr val="FF0000"/>
                          </a:solidFill>
                        </a:rPr>
                        <a:t> x </a:t>
                      </a:r>
                      <a:r>
                        <a:rPr lang="en-GB" sz="1400" dirty="0" err="1">
                          <a:solidFill>
                            <a:srgbClr val="FF0000"/>
                          </a:solidFill>
                        </a:rPr>
                        <a:t>ch</a:t>
                      </a:r>
                      <a:r>
                        <a:rPr lang="en-GB" sz="1400" dirty="0">
                          <a:solidFill>
                            <a:srgbClr val="FF0000"/>
                          </a:solidFill>
                        </a:rPr>
                        <a:t> ss j w ng v </a:t>
                      </a:r>
                      <a:r>
                        <a:rPr lang="en-GB" sz="1400" dirty="0" err="1">
                          <a:solidFill>
                            <a:srgbClr val="FF0000"/>
                          </a:solidFill>
                        </a:rPr>
                        <a:t>nk</a:t>
                      </a:r>
                      <a:r>
                        <a:rPr lang="en-GB" sz="1400" dirty="0">
                          <a:solidFill>
                            <a:srgbClr val="FF0000"/>
                          </a:solidFill>
                        </a:rPr>
                        <a:t> </a:t>
                      </a:r>
                      <a:r>
                        <a:rPr lang="en-GB" sz="1400" dirty="0" err="1">
                          <a:solidFill>
                            <a:srgbClr val="FF0000"/>
                          </a:solidFill>
                        </a:rPr>
                        <a:t>th</a:t>
                      </a:r>
                      <a:r>
                        <a:rPr lang="en-GB" sz="1400" dirty="0">
                          <a:solidFill>
                            <a:srgbClr val="FF0000"/>
                          </a:solidFill>
                        </a:rPr>
                        <a:t> </a:t>
                      </a:r>
                      <a:r>
                        <a:rPr lang="en-GB" sz="1400" dirty="0" err="1">
                          <a:solidFill>
                            <a:srgbClr val="FF0000"/>
                          </a:solidFill>
                        </a:rPr>
                        <a:t>qu</a:t>
                      </a:r>
                      <a:r>
                        <a:rPr lang="en-GB" sz="1400" dirty="0">
                          <a:solidFill>
                            <a:srgbClr val="FF0000"/>
                          </a:solidFill>
                        </a:rPr>
                        <a:t> y z</a:t>
                      </a:r>
                    </a:p>
                    <a:p>
                      <a:endParaRPr lang="en-GB" sz="140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FF0000"/>
                          </a:solidFill>
                        </a:rPr>
                        <a:t>Oral blending and reading of </a:t>
                      </a:r>
                      <a:r>
                        <a:rPr lang="en-GB" sz="1400" dirty="0" err="1">
                          <a:solidFill>
                            <a:srgbClr val="FF0000"/>
                          </a:solidFill>
                        </a:rPr>
                        <a:t>cvc</a:t>
                      </a:r>
                      <a:r>
                        <a:rPr lang="en-GB" sz="1400" dirty="0">
                          <a:solidFill>
                            <a:srgbClr val="FF0000"/>
                          </a:solidFill>
                        </a:rPr>
                        <a:t> words based on these sounds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1100" dirty="0"/>
                        <a:t>Phonics sounds:</a:t>
                      </a:r>
                    </a:p>
                    <a:p>
                      <a:endParaRPr lang="en-GB" sz="1100" dirty="0"/>
                    </a:p>
                    <a:p>
                      <a:r>
                        <a:rPr lang="en-GB" sz="1400" dirty="0">
                          <a:solidFill>
                            <a:srgbClr val="FF0000"/>
                          </a:solidFill>
                        </a:rPr>
                        <a:t>ai </a:t>
                      </a:r>
                      <a:r>
                        <a:rPr lang="en-GB" sz="1400" dirty="0" err="1">
                          <a:solidFill>
                            <a:srgbClr val="FF0000"/>
                          </a:solidFill>
                        </a:rPr>
                        <a:t>igh</a:t>
                      </a:r>
                      <a:r>
                        <a:rPr lang="en-GB" sz="1400" dirty="0">
                          <a:solidFill>
                            <a:srgbClr val="FF0000"/>
                          </a:solidFill>
                        </a:rPr>
                        <a:t> </a:t>
                      </a:r>
                      <a:r>
                        <a:rPr lang="en-GB" sz="1400" dirty="0" err="1">
                          <a:solidFill>
                            <a:srgbClr val="FF0000"/>
                          </a:solidFill>
                        </a:rPr>
                        <a:t>oa</a:t>
                      </a:r>
                      <a:r>
                        <a:rPr lang="en-GB" sz="1400" dirty="0">
                          <a:solidFill>
                            <a:srgbClr val="FF0000"/>
                          </a:solidFill>
                        </a:rPr>
                        <a:t> </a:t>
                      </a:r>
                      <a:r>
                        <a:rPr lang="en-GB" sz="1400" dirty="0" err="1">
                          <a:solidFill>
                            <a:srgbClr val="FF0000"/>
                          </a:solidFill>
                        </a:rPr>
                        <a:t>ur</a:t>
                      </a:r>
                      <a:r>
                        <a:rPr lang="en-GB" sz="1400" dirty="0">
                          <a:solidFill>
                            <a:srgbClr val="FF0000"/>
                          </a:solidFill>
                        </a:rPr>
                        <a:t> </a:t>
                      </a:r>
                      <a:r>
                        <a:rPr lang="en-GB" sz="1400" dirty="0" err="1">
                          <a:solidFill>
                            <a:srgbClr val="FF0000"/>
                          </a:solidFill>
                        </a:rPr>
                        <a:t>oo</a:t>
                      </a:r>
                      <a:r>
                        <a:rPr lang="en-GB" sz="1400" dirty="0">
                          <a:solidFill>
                            <a:srgbClr val="FF0000"/>
                          </a:solidFill>
                        </a:rPr>
                        <a:t> </a:t>
                      </a:r>
                      <a:r>
                        <a:rPr lang="en-GB" sz="1400" dirty="0" err="1">
                          <a:solidFill>
                            <a:srgbClr val="FF0000"/>
                          </a:solidFill>
                        </a:rPr>
                        <a:t>er</a:t>
                      </a:r>
                      <a:r>
                        <a:rPr lang="en-GB" sz="1400" dirty="0">
                          <a:solidFill>
                            <a:srgbClr val="FF0000"/>
                          </a:solidFill>
                        </a:rPr>
                        <a:t> </a:t>
                      </a:r>
                      <a:r>
                        <a:rPr lang="en-GB" sz="1400" dirty="0" err="1">
                          <a:solidFill>
                            <a:srgbClr val="FF0000"/>
                          </a:solidFill>
                        </a:rPr>
                        <a:t>oo</a:t>
                      </a:r>
                      <a:r>
                        <a:rPr lang="en-GB" sz="1400" dirty="0">
                          <a:solidFill>
                            <a:srgbClr val="FF0000"/>
                          </a:solidFill>
                        </a:rPr>
                        <a:t> ear ow </a:t>
                      </a:r>
                      <a:r>
                        <a:rPr lang="en-GB" sz="1400" dirty="0" err="1">
                          <a:solidFill>
                            <a:srgbClr val="FF0000"/>
                          </a:solidFill>
                        </a:rPr>
                        <a:t>ee</a:t>
                      </a:r>
                      <a:r>
                        <a:rPr lang="en-GB" sz="1400" dirty="0">
                          <a:solidFill>
                            <a:srgbClr val="FF0000"/>
                          </a:solidFill>
                        </a:rPr>
                        <a:t> oi </a:t>
                      </a:r>
                      <a:r>
                        <a:rPr lang="en-GB" sz="1400" dirty="0" err="1">
                          <a:solidFill>
                            <a:srgbClr val="FF0000"/>
                          </a:solidFill>
                        </a:rPr>
                        <a:t>ar</a:t>
                      </a:r>
                      <a:r>
                        <a:rPr lang="en-GB" sz="1400" dirty="0">
                          <a:solidFill>
                            <a:srgbClr val="FF0000"/>
                          </a:solidFill>
                        </a:rPr>
                        <a:t> air</a:t>
                      </a:r>
                    </a:p>
                    <a:p>
                      <a:endParaRPr lang="en-GB" sz="140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FF0000"/>
                          </a:solidFill>
                        </a:rPr>
                        <a:t>Oral blending and reading of </a:t>
                      </a:r>
                      <a:r>
                        <a:rPr lang="en-GB" sz="1400" dirty="0" err="1">
                          <a:solidFill>
                            <a:srgbClr val="FF0000"/>
                          </a:solidFill>
                        </a:rPr>
                        <a:t>cvc</a:t>
                      </a:r>
                      <a:r>
                        <a:rPr lang="en-GB" sz="1400" dirty="0">
                          <a:solidFill>
                            <a:srgbClr val="FF0000"/>
                          </a:solidFill>
                        </a:rPr>
                        <a:t> words based on these sounds</a:t>
                      </a:r>
                    </a:p>
                    <a:p>
                      <a:endParaRPr lang="en-GB" sz="1600" dirty="0">
                        <a:solidFill>
                          <a:srgbClr val="FF0000"/>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GB" sz="1200" dirty="0"/>
                        <a:t>Phonics sounds:</a:t>
                      </a:r>
                    </a:p>
                    <a:p>
                      <a:endParaRPr lang="en-GB" sz="1200" dirty="0"/>
                    </a:p>
                    <a:p>
                      <a:r>
                        <a:rPr lang="en-GB" sz="1400" dirty="0">
                          <a:solidFill>
                            <a:srgbClr val="FF0000"/>
                          </a:solidFill>
                        </a:rPr>
                        <a:t>Reading longer words (2 syllables) speedy digraph recognition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GB" sz="1400" dirty="0"/>
                        <a:t>Phonics sounds:</a:t>
                      </a:r>
                      <a:endParaRPr lang="en-GB" dirty="0"/>
                    </a:p>
                    <a:p>
                      <a:endParaRPr lang="en-GB" dirty="0"/>
                    </a:p>
                    <a:p>
                      <a:r>
                        <a:rPr lang="en-GB" sz="1400" dirty="0">
                          <a:solidFill>
                            <a:srgbClr val="FF0000"/>
                          </a:solidFill>
                        </a:rPr>
                        <a:t>Adjacent consonants, reading longer words, speedy digraph recognition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mn-lt"/>
                          <a:ea typeface="+mn-ea"/>
                          <a:cs typeface="+mn-cs"/>
                        </a:rPr>
                        <a:t>Phonics sounds:</a:t>
                      </a:r>
                      <a:endParaRPr kumimoji="0" lang="en-GB" sz="18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FF0000"/>
                          </a:solidFill>
                          <a:effectLst/>
                          <a:uLnTx/>
                          <a:uFillTx/>
                          <a:latin typeface="+mn-lt"/>
                          <a:ea typeface="+mn-ea"/>
                          <a:cs typeface="+mn-cs"/>
                        </a:rPr>
                        <a:t>Adjacent consonants, reading longer words, speedy digraph recognition</a:t>
                      </a:r>
                    </a:p>
                    <a:p>
                      <a:endParaRPr lang="en-GB"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474909330"/>
                  </a:ext>
                </a:extLst>
              </a:tr>
            </a:tbl>
          </a:graphicData>
        </a:graphic>
      </p:graphicFrame>
      <p:pic>
        <p:nvPicPr>
          <p:cNvPr id="9" name="Picture 8"/>
          <p:cNvPicPr/>
          <p:nvPr/>
        </p:nvPicPr>
        <p:blipFill>
          <a:blip r:embed="rId2" cstate="print">
            <a:extLst>
              <a:ext uri="{28A0092B-C50C-407E-A947-70E740481C1C}">
                <a14:useLocalDpi xmlns:a14="http://schemas.microsoft.com/office/drawing/2010/main" val="0"/>
              </a:ext>
            </a:extLst>
          </a:blip>
          <a:stretch>
            <a:fillRect/>
          </a:stretch>
        </p:blipFill>
        <p:spPr>
          <a:xfrm>
            <a:off x="838200" y="374224"/>
            <a:ext cx="690880" cy="690880"/>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22-23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162600292"/>
              </p:ext>
            </p:extLst>
          </p:nvPr>
        </p:nvGraphicFramePr>
        <p:xfrm>
          <a:off x="366318" y="595720"/>
          <a:ext cx="11459364" cy="608232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0780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Amatic SC" panose="00000500000000000000" pitchFamily="2" charset="-79"/>
                          <a:cs typeface="Amatic SC" panose="00000500000000000000" pitchFamily="2" charset="-79"/>
                        </a:rPr>
                        <a:t>HOMES AND HOUSES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OUR VILLAGE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GREAT FIRE OF LONDON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CONTRASTING PLACES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SCHOOLS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weather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78034">
                <a:tc>
                  <a:txBody>
                    <a:bodyPr/>
                    <a:lstStyle/>
                    <a:p>
                      <a:pPr algn="ctr"/>
                      <a:r>
                        <a:rPr lang="en-US" sz="3600" b="0" dirty="0">
                          <a:latin typeface="Amatic SC" panose="00000500000000000000" pitchFamily="2" charset="-79"/>
                          <a:cs typeface="Amatic SC" panose="00000500000000000000" pitchFamily="2" charset="-79"/>
                        </a:rPr>
                        <a:t>Writing </a:t>
                      </a:r>
                    </a:p>
                    <a:p>
                      <a:pPr algn="ctr"/>
                      <a:endParaRPr lang="en-US" sz="3600" b="0" dirty="0">
                        <a:latin typeface="Amatic SC" panose="00000500000000000000" pitchFamily="2" charset="-79"/>
                        <a:cs typeface="Amatic SC" panose="00000500000000000000" pitchFamily="2" charset="-79"/>
                      </a:endParaRPr>
                    </a:p>
                    <a:p>
                      <a:pPr algn="ctr"/>
                      <a:r>
                        <a:rPr lang="en-US" sz="1800" b="0" dirty="0">
                          <a:latin typeface="Amatic SC" panose="00000500000000000000" pitchFamily="2" charset="-79"/>
                          <a:cs typeface="Amatic SC" panose="00000500000000000000" pitchFamily="2" charset="-79"/>
                        </a:rPr>
                        <a:t>TFW used as stimulus across the year</a:t>
                      </a:r>
                    </a:p>
                    <a:p>
                      <a:pPr algn="ctr"/>
                      <a:endParaRPr lang="en-US" sz="1800" b="0" dirty="0">
                        <a:latin typeface="Amatic SC" panose="00000500000000000000" pitchFamily="2" charset="-79"/>
                        <a:cs typeface="Amatic SC" panose="00000500000000000000" pitchFamily="2" charset="-79"/>
                      </a:endParaRPr>
                    </a:p>
                    <a:p>
                      <a:pPr algn="ctr"/>
                      <a:r>
                        <a:rPr lang="en-US" sz="1800" b="0" dirty="0">
                          <a:latin typeface="Amatic SC" panose="00000500000000000000" pitchFamily="2" charset="-79"/>
                          <a:cs typeface="Amatic SC" panose="00000500000000000000" pitchFamily="2" charset="-79"/>
                        </a:rPr>
                        <a:t>Texts may due t children’s interests </a:t>
                      </a:r>
                    </a:p>
                    <a:p>
                      <a:pPr algn="ctr"/>
                      <a:endParaRPr lang="en-US" sz="1800" b="0" dirty="0">
                        <a:latin typeface="Amatic SC" panose="00000500000000000000" pitchFamily="2" charset="-79"/>
                        <a:cs typeface="Amatic SC" panose="00000500000000000000" pitchFamily="2" charset="-79"/>
                      </a:endParaRPr>
                    </a:p>
                    <a:p>
                      <a:pPr algn="ctr"/>
                      <a:r>
                        <a:rPr lang="en-US" sz="900" dirty="0">
                          <a:latin typeface="+mn-lt"/>
                        </a:rPr>
                        <a:t>Only ask children to write sentences when they have sufficient knowledge of letter-sound correspondences.</a:t>
                      </a:r>
                      <a:endParaRPr lang="en-GB" sz="9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Amatic SC" panose="00000500000000000000" pitchFamily="2" charset="-79"/>
                        </a:rPr>
                        <a:t>The Three Little Pigs</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Amatic SC" panose="00000500000000000000" pitchFamily="2" charset="-79"/>
                        </a:rPr>
                        <a:t>The house that Jack built</a:t>
                      </a:r>
                    </a:p>
                    <a:p>
                      <a:pPr algn="ctr"/>
                      <a:r>
                        <a:rPr lang="en-GB" sz="1100" dirty="0"/>
                        <a:t>On the way home</a:t>
                      </a:r>
                    </a:p>
                    <a:p>
                      <a:pPr algn="ctr"/>
                      <a:r>
                        <a:rPr lang="en-GB" sz="1100" baseline="0" dirty="0"/>
                        <a:t>In every house, on every street</a:t>
                      </a:r>
                    </a:p>
                    <a:p>
                      <a:pPr algn="ctr"/>
                      <a:r>
                        <a:rPr lang="en-GB" sz="1100" baseline="0" dirty="0"/>
                        <a:t>Goldilocks and the 3 bears</a:t>
                      </a:r>
                    </a:p>
                    <a:p>
                      <a:pPr algn="ctr"/>
                      <a:r>
                        <a:rPr lang="en-GB" sz="1100" baseline="0" dirty="0"/>
                        <a:t>A new house for Smudge</a:t>
                      </a:r>
                    </a:p>
                    <a:p>
                      <a:pPr algn="ct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bg1">
                              <a:lumMod val="50000"/>
                            </a:schemeClr>
                          </a:solidFill>
                          <a:effectLst/>
                          <a:latin typeface="+mn-lt"/>
                          <a:ea typeface="+mn-ea"/>
                          <a:cs typeface="Amatic SC" panose="00000500000000000000" pitchFamily="2" charset="-79"/>
                        </a:rPr>
                        <a:t>Dominant hand, tripod grip, mark making, giving meaning to marks and labelling. Shopping lists,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bg1">
                              <a:lumMod val="50000"/>
                            </a:schemeClr>
                          </a:solidFill>
                          <a:effectLst/>
                          <a:latin typeface="+mn-lt"/>
                          <a:ea typeface="+mn-ea"/>
                          <a:cs typeface="Amatic SC" panose="00000500000000000000" pitchFamily="2" charset="-79"/>
                        </a:rPr>
                        <a:t>Writing initial sounds and simple captions.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Use initial sounds to label characters / images. </a:t>
                      </a:r>
                      <a:r>
                        <a:rPr lang="en-GB" sz="1100" dirty="0">
                          <a:solidFill>
                            <a:schemeClr val="bg1">
                              <a:lumMod val="50000"/>
                            </a:schemeClr>
                          </a:solidFill>
                        </a:rPr>
                        <a:t>Names Labels. Captions Lists</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dirty="0">
                        <a:solidFill>
                          <a:schemeClr val="bg1">
                            <a:lumMod val="50000"/>
                          </a:schemeClr>
                        </a:solidFill>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Start</a:t>
                      </a: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 our individual diaries – children draw/write/label an activity they have chosen to do during ‘free time’</a:t>
                      </a:r>
                      <a:endParaRPr lang="en-US"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r>
                        <a:rPr lang="en-GB" sz="1100" dirty="0"/>
                        <a:t>The Jolly Postman</a:t>
                      </a:r>
                    </a:p>
                    <a:p>
                      <a:pPr algn="ctr"/>
                      <a:r>
                        <a:rPr lang="en-GB" sz="1100" dirty="0" err="1"/>
                        <a:t>STickMan</a:t>
                      </a:r>
                      <a:endParaRPr lang="en-GB" sz="1100" dirty="0"/>
                    </a:p>
                    <a:p>
                      <a:pPr algn="ctr"/>
                      <a:r>
                        <a:rPr lang="en-GB" sz="1100" dirty="0"/>
                        <a:t>Nativity stories</a:t>
                      </a:r>
                    </a:p>
                    <a:p>
                      <a:pPr algn="ctr"/>
                      <a:r>
                        <a:rPr lang="en-GB" sz="1100" dirty="0"/>
                        <a:t>If</a:t>
                      </a:r>
                      <a:r>
                        <a:rPr lang="en-GB" sz="1100" baseline="0" dirty="0"/>
                        <a:t> the world were a village</a:t>
                      </a:r>
                    </a:p>
                    <a:p>
                      <a:pPr algn="ctr"/>
                      <a:r>
                        <a:rPr lang="en-GB" sz="1100" baseline="0" dirty="0"/>
                        <a:t>Local maps of the village</a:t>
                      </a:r>
                    </a:p>
                    <a:p>
                      <a:pPr algn="ctr"/>
                      <a:r>
                        <a:rPr lang="en-GB" sz="1100" baseline="0" dirty="0" err="1"/>
                        <a:t>Gullivers</a:t>
                      </a:r>
                      <a:r>
                        <a:rPr lang="en-GB" sz="1100" baseline="0" dirty="0"/>
                        <a:t> Travels</a:t>
                      </a:r>
                      <a:endParaRPr lang="en-US" sz="1100" dirty="0">
                        <a:latin typeface="+mn-lt"/>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bg1">
                              <a:lumMod val="50000"/>
                            </a:schemeClr>
                          </a:solidFill>
                          <a:latin typeface="+mn-lt"/>
                        </a:rPr>
                        <a:t>Sequence the story</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bg1">
                              <a:lumMod val="50000"/>
                            </a:schemeClr>
                          </a:solidFill>
                          <a:latin typeface="+mn-lt"/>
                        </a:rPr>
                        <a:t>Speech bubbles </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Name writing, labelling using initial sounds, story scribing. Retelling stories in writing area,. </a:t>
                      </a:r>
                    </a:p>
                    <a:p>
                      <a:pPr algn="ctr">
                        <a:lnSpc>
                          <a:spcPct val="107000"/>
                        </a:lnSpc>
                        <a:spcAft>
                          <a:spcPts val="800"/>
                        </a:spcAft>
                      </a:pPr>
                      <a:r>
                        <a:rPr lang="en-US" sz="1100" dirty="0">
                          <a:solidFill>
                            <a:schemeClr val="bg1">
                              <a:lumMod val="50000"/>
                            </a:schemeClr>
                          </a:solidFill>
                        </a:rPr>
                        <a:t>Help children identify the sound that is tricky to spell. </a:t>
                      </a:r>
                    </a:p>
                    <a:p>
                      <a:pPr algn="ctr">
                        <a:lnSpc>
                          <a:spcPct val="107000"/>
                        </a:lnSpc>
                        <a:spcAft>
                          <a:spcPts val="800"/>
                        </a:spcAft>
                      </a:pPr>
                      <a:r>
                        <a:rPr lang="en-US" sz="1100" dirty="0">
                          <a:solidFill>
                            <a:schemeClr val="bg1">
                              <a:lumMod val="50000"/>
                            </a:schemeClr>
                          </a:solidFill>
                        </a:rPr>
                        <a:t>Sequence the story </a:t>
                      </a:r>
                    </a:p>
                    <a:p>
                      <a:pPr algn="ctr">
                        <a:lnSpc>
                          <a:spcPct val="107000"/>
                        </a:lnSpc>
                        <a:spcAft>
                          <a:spcPts val="800"/>
                        </a:spcAft>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Write </a:t>
                      </a:r>
                      <a:r>
                        <a:rPr lang="en-US" sz="1100" dirty="0" err="1">
                          <a:solidFill>
                            <a:schemeClr val="bg1">
                              <a:lumMod val="50000"/>
                            </a:schemeClr>
                          </a:solidFill>
                          <a:effectLst/>
                          <a:latin typeface="+mn-lt"/>
                          <a:ea typeface="Calibri" panose="020F0502020204030204" pitchFamily="34" charset="0"/>
                          <a:cs typeface="Amatic SC" panose="00000500000000000000" pitchFamily="2" charset="-79"/>
                        </a:rPr>
                        <a:t>cvc</a:t>
                      </a: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 words and starting sentences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individual diaries – children draw/write/label an activity they have chosen to do during ‘free time’</a:t>
                      </a: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 </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r>
                        <a:rPr lang="en-GB" sz="1100" baseline="0" dirty="0">
                          <a:latin typeface="+mn-lt"/>
                        </a:rPr>
                        <a:t>Vlad and the great fire of London</a:t>
                      </a:r>
                    </a:p>
                    <a:p>
                      <a:pPr algn="ctr"/>
                      <a:r>
                        <a:rPr lang="en-GB" sz="1100" baseline="0" dirty="0">
                          <a:latin typeface="+mn-lt"/>
                        </a:rPr>
                        <a:t>Toby and the great fire</a:t>
                      </a:r>
                    </a:p>
                    <a:p>
                      <a:pPr algn="ctr"/>
                      <a:r>
                        <a:rPr lang="en-GB" sz="1100" baseline="0" dirty="0">
                          <a:latin typeface="+mn-lt"/>
                        </a:rPr>
                        <a:t>Charlie the firefighter</a:t>
                      </a:r>
                    </a:p>
                    <a:p>
                      <a:pPr algn="ctr"/>
                      <a:r>
                        <a:rPr lang="en-GB" sz="1100" baseline="0" dirty="0">
                          <a:latin typeface="+mn-lt"/>
                        </a:rPr>
                        <a:t>The little fire truck</a:t>
                      </a:r>
                      <a:endParaRPr lang="en-GB" sz="1100" dirty="0">
                        <a:latin typeface="+mn-lt"/>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dirty="0">
                        <a:latin typeface="+mn-lt"/>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bg1">
                              <a:lumMod val="50000"/>
                            </a:schemeClr>
                          </a:solidFill>
                          <a:latin typeface="+mn-lt"/>
                        </a:rPr>
                        <a:t>CVC words / simple sentence writing using high frequency words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00"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some of the tricky words such as I, me, my, like, to, the. Writing CVC words, Labels using CVC, CVCC, CCVC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bg1">
                              <a:lumMod val="50000"/>
                            </a:schemeClr>
                          </a:solidFill>
                        </a:rPr>
                        <a:t>Guided writing based around developing short sentences in a meaningful context. Create a story board.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individual diaries – children draw/write/label an activity they have chosen to do during ‘free time’</a:t>
                      </a: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 </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r>
                        <a:rPr lang="en-GB" sz="1100" dirty="0"/>
                        <a:t>Dear Polar Bear…</a:t>
                      </a:r>
                    </a:p>
                    <a:p>
                      <a:pPr algn="ctr"/>
                      <a:r>
                        <a:rPr lang="en-GB" sz="1100" dirty="0"/>
                        <a:t>Adventures on Earth</a:t>
                      </a:r>
                    </a:p>
                    <a:p>
                      <a:pPr algn="ctr"/>
                      <a:r>
                        <a:rPr lang="en-GB" sz="1100" dirty="0"/>
                        <a:t>Poems from a green and blue planet</a:t>
                      </a:r>
                    </a:p>
                    <a:p>
                      <a:pPr algn="ctr"/>
                      <a:r>
                        <a:rPr lang="en-GB" sz="1100" dirty="0"/>
                        <a:t>My friend Earth</a:t>
                      </a:r>
                      <a:endParaRPr lang="en-US"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retell parts of the story / repeated refrains / speech bubbles</a:t>
                      </a:r>
                      <a:endParaRPr lang="en-US"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Describe foods / adjectives </a:t>
                      </a:r>
                    </a:p>
                    <a:p>
                      <a:pPr algn="ctr">
                        <a:lnSpc>
                          <a:spcPct val="107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Creating own story maps, writing captions and labels, writing simple sentences. </a:t>
                      </a:r>
                      <a:r>
                        <a:rPr lang="en-US" sz="1100" dirty="0">
                          <a:solidFill>
                            <a:schemeClr val="bg1">
                              <a:lumMod val="50000"/>
                            </a:schemeClr>
                          </a:solidFill>
                        </a:rPr>
                        <a:t>Writing short sentences to accompany story maps.  </a:t>
                      </a:r>
                    </a:p>
                    <a:p>
                      <a:pPr algn="ctr">
                        <a:lnSpc>
                          <a:spcPct val="107000"/>
                        </a:lnSpc>
                        <a:spcAft>
                          <a:spcPts val="0"/>
                        </a:spcAft>
                      </a:pPr>
                      <a:r>
                        <a:rPr lang="en-US" sz="1100" dirty="0">
                          <a:solidFill>
                            <a:schemeClr val="bg1">
                              <a:lumMod val="50000"/>
                            </a:schemeClr>
                          </a:solidFill>
                        </a:rPr>
                        <a:t>Order the Easter story. </a:t>
                      </a:r>
                    </a:p>
                    <a:p>
                      <a:pPr algn="ctr">
                        <a:lnSpc>
                          <a:spcPct val="107000"/>
                        </a:lnSpc>
                        <a:spcAft>
                          <a:spcPts val="0"/>
                        </a:spcAft>
                      </a:pPr>
                      <a:r>
                        <a:rPr lang="en-US" sz="1100" dirty="0">
                          <a:solidFill>
                            <a:schemeClr val="bg1">
                              <a:lumMod val="50000"/>
                            </a:schemeClr>
                          </a:solidFill>
                        </a:rPr>
                        <a:t>Labels and captions Character descriptions. </a:t>
                      </a:r>
                    </a:p>
                    <a:p>
                      <a:pPr algn="ctr">
                        <a:lnSpc>
                          <a:spcPct val="107000"/>
                        </a:lnSpc>
                        <a:spcAft>
                          <a:spcPts val="0"/>
                        </a:spcAft>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Write 2 sentences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individual diaries – children draw/write/label an activity they have chosen to do during ‘free time’</a:t>
                      </a: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 </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r>
                        <a:rPr lang="en-US" sz="1100" b="0" dirty="0">
                          <a:solidFill>
                            <a:schemeClr val="tx1"/>
                          </a:solidFill>
                          <a:latin typeface="+mn-lt"/>
                          <a:cs typeface="Amatic SC" panose="00000500000000000000" pitchFamily="2" charset="-79"/>
                        </a:rPr>
                        <a:t>Once</a:t>
                      </a:r>
                      <a:r>
                        <a:rPr lang="en-US" sz="1100" b="0" baseline="0" dirty="0">
                          <a:solidFill>
                            <a:schemeClr val="tx1"/>
                          </a:solidFill>
                          <a:latin typeface="+mn-lt"/>
                          <a:cs typeface="Amatic SC" panose="00000500000000000000" pitchFamily="2" charset="-79"/>
                        </a:rPr>
                        <a:t> upon an ordinary school day</a:t>
                      </a:r>
                    </a:p>
                    <a:p>
                      <a:pPr algn="ctr"/>
                      <a:r>
                        <a:rPr lang="en-US" sz="1100" b="0" baseline="0" dirty="0">
                          <a:solidFill>
                            <a:schemeClr val="tx1"/>
                          </a:solidFill>
                          <a:latin typeface="+mn-lt"/>
                          <a:cs typeface="Amatic SC" panose="00000500000000000000" pitchFamily="2" charset="-79"/>
                        </a:rPr>
                        <a:t>Dear Teacher…</a:t>
                      </a:r>
                    </a:p>
                    <a:p>
                      <a:pPr algn="ctr"/>
                      <a:r>
                        <a:rPr lang="en-US" sz="1100" b="0" baseline="0" dirty="0">
                          <a:solidFill>
                            <a:schemeClr val="tx1"/>
                          </a:solidFill>
                          <a:latin typeface="+mn-lt"/>
                          <a:cs typeface="Amatic SC" panose="00000500000000000000" pitchFamily="2" charset="-79"/>
                        </a:rPr>
                        <a:t>Michael</a:t>
                      </a:r>
                    </a:p>
                    <a:p>
                      <a:pPr algn="ctr"/>
                      <a:r>
                        <a:rPr lang="en-US" sz="1100" b="0" baseline="0" dirty="0">
                          <a:solidFill>
                            <a:schemeClr val="tx1"/>
                          </a:solidFill>
                          <a:latin typeface="+mn-lt"/>
                          <a:cs typeface="Amatic SC" panose="00000500000000000000" pitchFamily="2" charset="-79"/>
                        </a:rPr>
                        <a:t>The Dot</a:t>
                      </a:r>
                    </a:p>
                    <a:p>
                      <a:pPr algn="ctr"/>
                      <a:r>
                        <a:rPr lang="en-US" sz="1100" b="0" baseline="0" dirty="0">
                          <a:solidFill>
                            <a:schemeClr val="tx1"/>
                          </a:solidFill>
                          <a:latin typeface="+mn-lt"/>
                          <a:cs typeface="Amatic SC" panose="00000500000000000000" pitchFamily="2" charset="-79"/>
                        </a:rPr>
                        <a:t>The </a:t>
                      </a:r>
                      <a:r>
                        <a:rPr lang="en-US" sz="1100" b="0" baseline="0" dirty="0" err="1">
                          <a:solidFill>
                            <a:schemeClr val="tx1"/>
                          </a:solidFill>
                          <a:latin typeface="+mn-lt"/>
                          <a:cs typeface="Amatic SC" panose="00000500000000000000" pitchFamily="2" charset="-79"/>
                        </a:rPr>
                        <a:t>Colour</a:t>
                      </a:r>
                      <a:r>
                        <a:rPr lang="en-US" sz="1100" b="0" baseline="0" dirty="0">
                          <a:solidFill>
                            <a:schemeClr val="tx1"/>
                          </a:solidFill>
                          <a:latin typeface="+mn-lt"/>
                          <a:cs typeface="Amatic SC" panose="00000500000000000000" pitchFamily="2" charset="-79"/>
                        </a:rPr>
                        <a:t> Monster</a:t>
                      </a:r>
                    </a:p>
                    <a:p>
                      <a:pPr algn="ctr"/>
                      <a:r>
                        <a:rPr lang="en-US" sz="1100" b="0" baseline="0" dirty="0">
                          <a:solidFill>
                            <a:schemeClr val="tx1"/>
                          </a:solidFill>
                          <a:latin typeface="+mn-lt"/>
                          <a:cs typeface="Amatic SC" panose="00000500000000000000" pitchFamily="2" charset="-79"/>
                        </a:rPr>
                        <a:t>The boy who was always late</a:t>
                      </a:r>
                      <a:endParaRPr lang="en-US" sz="110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bg1">
                              <a:lumMod val="50000"/>
                            </a:schemeClr>
                          </a:solidFill>
                          <a:latin typeface="+mn-lt"/>
                        </a:rPr>
                        <a:t>Retell the story in own words </a:t>
                      </a:r>
                      <a:r>
                        <a:rPr lang="en-US" sz="1100" baseline="0" dirty="0">
                          <a:solidFill>
                            <a:schemeClr val="bg1">
                              <a:lumMod val="50000"/>
                            </a:schemeClr>
                          </a:solidFill>
                          <a:latin typeface="+mn-lt"/>
                        </a:rPr>
                        <a:t> </a:t>
                      </a:r>
                      <a:r>
                        <a:rPr lang="en-US" sz="1100" dirty="0">
                          <a:solidFill>
                            <a:schemeClr val="bg1">
                              <a:lumMod val="50000"/>
                            </a:schemeClr>
                          </a:solidFill>
                          <a:latin typeface="+mn-lt"/>
                        </a:rPr>
                        <a:t>Write new version</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facts, lists. Writing for a purpose in role play using phonetically plausible attempts at words, beginning to use finger spaces</a:t>
                      </a:r>
                      <a:r>
                        <a:rPr lang="en-US" sz="1100" dirty="0">
                          <a:solidFill>
                            <a:schemeClr val="tx1"/>
                          </a:solidFill>
                          <a:effectLst/>
                          <a:latin typeface="+mn-lt"/>
                          <a:ea typeface="Calibri" panose="020F0502020204030204" pitchFamily="34" charset="0"/>
                          <a:cs typeface="Amatic SC" panose="00000500000000000000" pitchFamily="2" charset="-79"/>
                        </a:rPr>
                        <a:t>. </a:t>
                      </a:r>
                      <a:r>
                        <a:rPr lang="en-US" sz="1100" dirty="0">
                          <a:solidFill>
                            <a:schemeClr val="bg1">
                              <a:lumMod val="50000"/>
                            </a:schemeClr>
                          </a:solidFill>
                        </a:rPr>
                        <a:t>Form lower-case and capital letters correctly. Rhyming words.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r>
                        <a:rPr lang="en-GB" sz="1100" dirty="0"/>
                        <a:t>A year in Percy’s Park</a:t>
                      </a:r>
                    </a:p>
                    <a:p>
                      <a:pPr algn="ctr"/>
                      <a:r>
                        <a:rPr lang="en-GB" sz="1100" dirty="0"/>
                        <a:t>The wind blew</a:t>
                      </a:r>
                    </a:p>
                    <a:p>
                      <a:pPr algn="ctr"/>
                      <a:r>
                        <a:rPr lang="en-GB" sz="1100" dirty="0"/>
                        <a:t>Big Rain Coming</a:t>
                      </a:r>
                    </a:p>
                    <a:p>
                      <a:pPr algn="ctr"/>
                      <a:r>
                        <a:rPr lang="en-GB" sz="1100" dirty="0"/>
                        <a:t>When will it be spring?</a:t>
                      </a:r>
                    </a:p>
                    <a:p>
                      <a:pPr algn="ctr"/>
                      <a:r>
                        <a:rPr lang="en-GB" sz="1100" dirty="0"/>
                        <a:t>The Storm</a:t>
                      </a:r>
                      <a:endParaRPr lang="en-US"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Write a postcard / diary writing / recounts</a:t>
                      </a: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Story writing, writing sentences using a range of tricky words that are spelt correctly. Beginning to use full stops, capital letters and finger spaces.</a:t>
                      </a:r>
                      <a:r>
                        <a:rPr lang="en-US" sz="1100" dirty="0">
                          <a:solidFill>
                            <a:schemeClr val="bg1">
                              <a:lumMod val="50000"/>
                            </a:schemeClr>
                          </a:solidFill>
                        </a:rPr>
                        <a:t> Innovation of familiar texts Using familiar texts as a model for writing own stories.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 Character description</a:t>
                      </a: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Write three sentences  – beginning, middle and end</a:t>
                      </a: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simple letters to next teacher all about themselves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8" name="TextBox 7">
            <a:extLst>
              <a:ext uri="{FF2B5EF4-FFF2-40B4-BE49-F238E27FC236}">
                <a16:creationId xmlns:a16="http://schemas.microsoft.com/office/drawing/2014/main" id="{04441243-C9C9-4601-B9D4-CBFBC8CC15B5}"/>
              </a:ext>
            </a:extLst>
          </p:cNvPr>
          <p:cNvSpPr txBox="1"/>
          <p:nvPr/>
        </p:nvSpPr>
        <p:spPr>
          <a:xfrm>
            <a:off x="1725062" y="6424058"/>
            <a:ext cx="12170944" cy="369332"/>
          </a:xfrm>
          <a:prstGeom prst="rect">
            <a:avLst/>
          </a:prstGeom>
          <a:noFill/>
        </p:spPr>
        <p:txBody>
          <a:bodyPr wrap="square">
            <a:spAutoFit/>
          </a:bodyPr>
          <a:lstStyle/>
          <a:p>
            <a:r>
              <a:rPr lang="en-US" sz="1400" i="1" dirty="0">
                <a:solidFill>
                  <a:schemeClr val="bg1">
                    <a:lumMod val="50000"/>
                  </a:schemeClr>
                </a:solidFill>
                <a:effectLst/>
              </a:rPr>
              <a:t>We will encourage children’s independence and decision-making, supporting them to learn through their mistakes</a:t>
            </a:r>
            <a:r>
              <a:rPr lang="en-US" b="0" i="1" dirty="0">
                <a:solidFill>
                  <a:srgbClr val="333333"/>
                </a:solidFill>
                <a:effectLst/>
              </a:rPr>
              <a:t>.</a:t>
            </a:r>
            <a:endParaRPr lang="en-GB" i="1" dirty="0"/>
          </a:p>
        </p:txBody>
      </p:sp>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838200" y="392627"/>
            <a:ext cx="690880" cy="690880"/>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22-23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944195713"/>
              </p:ext>
            </p:extLst>
          </p:nvPr>
        </p:nvGraphicFramePr>
        <p:xfrm>
          <a:off x="231033" y="575513"/>
          <a:ext cx="11459364" cy="560832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43278">
                  <a:extLst>
                    <a:ext uri="{9D8B030D-6E8A-4147-A177-3AD203B41FA5}">
                      <a16:colId xmlns:a16="http://schemas.microsoft.com/office/drawing/2014/main" val="4046203905"/>
                    </a:ext>
                  </a:extLst>
                </a:gridCol>
                <a:gridCol w="1493774">
                  <a:extLst>
                    <a:ext uri="{9D8B030D-6E8A-4147-A177-3AD203B41FA5}">
                      <a16:colId xmlns:a16="http://schemas.microsoft.com/office/drawing/2014/main" val="124247196"/>
                    </a:ext>
                  </a:extLst>
                </a:gridCol>
              </a:tblGrid>
              <a:tr h="53419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400" b="0" dirty="0">
                          <a:latin typeface="Amatic SC" panose="00000500000000000000" pitchFamily="2" charset="-79"/>
                          <a:cs typeface="Amatic SC" panose="00000500000000000000" pitchFamily="2" charset="-79"/>
                        </a:rPr>
                        <a:t>General Themes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Amatic SC" panose="00000500000000000000" pitchFamily="2" charset="-79"/>
                          <a:cs typeface="Amatic SC" panose="00000500000000000000" pitchFamily="2" charset="-79"/>
                        </a:rPr>
                        <a:t>Homes and houses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Our village &amp; </a:t>
                      </a:r>
                      <a:r>
                        <a:rPr lang="en-US" sz="1600" dirty="0" err="1">
                          <a:latin typeface="Amatic SC" panose="00000500000000000000" pitchFamily="2" charset="-79"/>
                          <a:cs typeface="Amatic SC" panose="00000500000000000000" pitchFamily="2" charset="-79"/>
                        </a:rPr>
                        <a:t>christmas</a:t>
                      </a:r>
                      <a:endParaRPr lang="en-US" sz="16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Great</a:t>
                      </a:r>
                      <a:r>
                        <a:rPr lang="en-US" sz="1800" baseline="0" dirty="0">
                          <a:latin typeface="Amatic SC" panose="00000500000000000000" pitchFamily="2" charset="-79"/>
                          <a:cs typeface="Amatic SC" panose="00000500000000000000" pitchFamily="2" charset="-79"/>
                        </a:rPr>
                        <a:t> fire of </a:t>
                      </a:r>
                      <a:r>
                        <a:rPr lang="en-US" sz="1800" baseline="0" dirty="0" err="1">
                          <a:latin typeface="Amatic SC" panose="00000500000000000000" pitchFamily="2" charset="-79"/>
                          <a:cs typeface="Amatic SC" panose="00000500000000000000" pitchFamily="2" charset="-79"/>
                        </a:rPr>
                        <a:t>london</a:t>
                      </a:r>
                      <a:endParaRPr lang="en-US" sz="1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Contrasting places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schools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err="1">
                          <a:latin typeface="Amatic SC" panose="00000500000000000000" pitchFamily="2" charset="-79"/>
                          <a:cs typeface="Amatic SC" panose="00000500000000000000" pitchFamily="2" charset="-79"/>
                        </a:rPr>
                        <a:t>weatehr</a:t>
                      </a:r>
                      <a:endParaRPr lang="en-US" sz="1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3200" b="0" dirty="0" err="1">
                          <a:latin typeface="Amatic SC" panose="00000500000000000000" pitchFamily="2" charset="-79"/>
                          <a:cs typeface="Amatic SC" panose="00000500000000000000" pitchFamily="2" charset="-79"/>
                        </a:rPr>
                        <a:t>Maths</a:t>
                      </a:r>
                      <a:endParaRPr lang="en-US" sz="3200" b="0" dirty="0">
                        <a:latin typeface="Amatic SC" panose="00000500000000000000" pitchFamily="2" charset="-79"/>
                        <a:cs typeface="Amatic SC" panose="00000500000000000000" pitchFamily="2" charset="-79"/>
                      </a:endParaRPr>
                    </a:p>
                    <a:p>
                      <a:pPr algn="ctr"/>
                      <a:endParaRPr lang="en-US" sz="3200" b="0" dirty="0">
                        <a:latin typeface="Amatic SC" panose="00000500000000000000" pitchFamily="2" charset="-79"/>
                        <a:cs typeface="Amatic SC" panose="00000500000000000000" pitchFamily="2" charset="-79"/>
                      </a:endParaRPr>
                    </a:p>
                    <a:p>
                      <a:pPr algn="ctr"/>
                      <a:r>
                        <a:rPr lang="en-US" sz="1400" b="0" dirty="0" err="1">
                          <a:latin typeface="Amatic SC" panose="00000500000000000000" pitchFamily="2" charset="-79"/>
                          <a:cs typeface="Amatic SC" panose="00000500000000000000" pitchFamily="2" charset="-79"/>
                        </a:rPr>
                        <a:t>Maths</a:t>
                      </a:r>
                      <a:r>
                        <a:rPr lang="en-US" sz="1400" b="0" dirty="0">
                          <a:latin typeface="Amatic SC" panose="00000500000000000000" pitchFamily="2" charset="-79"/>
                          <a:cs typeface="Amatic SC" panose="00000500000000000000" pitchFamily="2" charset="-79"/>
                        </a:rPr>
                        <a:t> is taught</a:t>
                      </a:r>
                      <a:r>
                        <a:rPr lang="en-US" sz="1400" b="0" baseline="0" dirty="0">
                          <a:latin typeface="Amatic SC" panose="00000500000000000000" pitchFamily="2" charset="-79"/>
                          <a:cs typeface="Amatic SC" panose="00000500000000000000" pitchFamily="2" charset="-79"/>
                        </a:rPr>
                        <a:t> using ideas and activities from </a:t>
                      </a:r>
                      <a:r>
                        <a:rPr lang="en-US" sz="1400" b="0" baseline="0" dirty="0" err="1">
                          <a:latin typeface="Amatic SC" panose="00000500000000000000" pitchFamily="2" charset="-79"/>
                          <a:cs typeface="Amatic SC" panose="00000500000000000000" pitchFamily="2" charset="-79"/>
                        </a:rPr>
                        <a:t>whiterose</a:t>
                      </a:r>
                      <a:r>
                        <a:rPr lang="en-US" sz="1400" b="0" baseline="0" dirty="0">
                          <a:latin typeface="Amatic SC" panose="00000500000000000000" pitchFamily="2" charset="-79"/>
                          <a:cs typeface="Amatic SC" panose="00000500000000000000" pitchFamily="2" charset="-79"/>
                        </a:rPr>
                        <a:t> but we have developed this to match with similar units to year 1 due to being a mixed age class. Children will regularly consolidate and build on skills as well as being exposed to some of the mathematical language and concepts from year 1</a:t>
                      </a:r>
                      <a:endParaRPr lang="en-US" sz="1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900" dirty="0"/>
                        <a:t>Developing a </a:t>
                      </a:r>
                      <a:r>
                        <a:rPr lang="en-US" sz="900" b="1" dirty="0"/>
                        <a:t>strong grounding in number </a:t>
                      </a:r>
                      <a:r>
                        <a:rPr lang="en-US" sz="900" dirty="0"/>
                        <a:t>is essential so that all children develop the necessary </a:t>
                      </a:r>
                      <a:r>
                        <a:rPr lang="en-US" sz="900" b="1" dirty="0"/>
                        <a:t>building blocks </a:t>
                      </a:r>
                      <a:r>
                        <a:rPr lang="en-US" sz="900" dirty="0"/>
                        <a:t>to excel mathematically. Children should be able to </a:t>
                      </a:r>
                      <a:r>
                        <a:rPr lang="en-US" sz="900" b="1" dirty="0"/>
                        <a:t>count confidently</a:t>
                      </a:r>
                      <a:r>
                        <a:rPr lang="en-US" sz="900" dirty="0"/>
                        <a:t>, develop a deep understanding of the </a:t>
                      </a:r>
                      <a:r>
                        <a:rPr lang="en-US" sz="900" b="1" dirty="0"/>
                        <a:t>numbers to 10</a:t>
                      </a:r>
                      <a:r>
                        <a:rPr lang="en-US" sz="900" dirty="0"/>
                        <a:t>, the </a:t>
                      </a:r>
                      <a:r>
                        <a:rPr lang="en-US" sz="900" b="1" dirty="0"/>
                        <a:t>relationships between </a:t>
                      </a:r>
                      <a:r>
                        <a:rPr lang="en-US" sz="900" dirty="0"/>
                        <a:t>them and the patterns within those numbers. By providing frequent and varied opportunities to build and apply this understanding - such as using </a:t>
                      </a:r>
                      <a:r>
                        <a:rPr lang="en-US" sz="900" b="1" dirty="0"/>
                        <a:t>manipulatives,</a:t>
                      </a:r>
                      <a:r>
                        <a:rPr lang="en-US" sz="900" dirty="0"/>
                        <a:t> including small pebbles and tens frames for organising counting - children will develop a secure base of knowledge and vocabulary from which </a:t>
                      </a:r>
                      <a:r>
                        <a:rPr lang="en-US" sz="900" b="1" dirty="0"/>
                        <a:t>mastery of mathematics </a:t>
                      </a:r>
                      <a:r>
                        <a:rPr lang="en-US" sz="900" dirty="0"/>
                        <a:t>is built. In addition, it is important that the curriculum includes </a:t>
                      </a:r>
                      <a:r>
                        <a:rPr lang="en-US" sz="900" b="1" dirty="0"/>
                        <a:t>rich opportunities for children to develop their spatial reasoning </a:t>
                      </a:r>
                      <a:r>
                        <a:rPr lang="en-US" sz="900" dirty="0"/>
                        <a:t>skills across all areas of mathematics including shape, space and measures. It is important that children </a:t>
                      </a:r>
                      <a:r>
                        <a:rPr lang="en-US" sz="900" b="1" dirty="0"/>
                        <a:t>develop positive attitudes and interests in mathematics</a:t>
                      </a:r>
                      <a:r>
                        <a:rPr lang="en-US" sz="900" dirty="0"/>
                        <a:t>, look for </a:t>
                      </a:r>
                      <a:r>
                        <a:rPr lang="en-US" sz="900" b="1" dirty="0"/>
                        <a:t>patterns and relationships</a:t>
                      </a:r>
                      <a:r>
                        <a:rPr lang="en-US" sz="900" dirty="0"/>
                        <a:t>, spot </a:t>
                      </a:r>
                      <a:r>
                        <a:rPr lang="en-US" sz="900" b="1" dirty="0"/>
                        <a:t>connections, ‘have a go’</a:t>
                      </a:r>
                      <a:r>
                        <a:rPr lang="en-US" sz="900" dirty="0"/>
                        <a:t>, </a:t>
                      </a:r>
                      <a:r>
                        <a:rPr lang="en-US" sz="900" b="1" dirty="0"/>
                        <a:t>talk to adults </a:t>
                      </a:r>
                      <a:r>
                        <a:rPr lang="en-US" sz="900" dirty="0"/>
                        <a:t>and peers about what they notice and not be afraid to make mistakes.</a:t>
                      </a: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850951761"/>
                  </a:ext>
                </a:extLst>
              </a:tr>
              <a:tr h="781483">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400" b="1" dirty="0">
                          <a:solidFill>
                            <a:schemeClr val="bg1">
                              <a:lumMod val="50000"/>
                            </a:schemeClr>
                          </a:solidFill>
                        </a:rPr>
                        <a:t>Early Mathematical Experiences</a:t>
                      </a:r>
                    </a:p>
                    <a:p>
                      <a:pPr marL="0" indent="0" algn="ctr">
                        <a:buFontTx/>
                        <a:buNone/>
                      </a:pPr>
                      <a:r>
                        <a:rPr lang="en-US" sz="1000" dirty="0"/>
                        <a:t>Counting rhymes and songs</a:t>
                      </a:r>
                    </a:p>
                    <a:p>
                      <a:pPr marL="0" indent="0" algn="ctr">
                        <a:buFont typeface="Arial" panose="020B0604020202020204" pitchFamily="34" charset="0"/>
                        <a:buNone/>
                      </a:pPr>
                      <a:r>
                        <a:rPr lang="en-US" sz="1000" dirty="0"/>
                        <a:t>Classifying objects based on one attribute •Matching equal and unequal sets •Comparing objects and sets. Subatising. •Ordering objects and sets / introduce manipulatives. Number recognition. 2D Shapes. </a:t>
                      </a:r>
                    </a:p>
                    <a:p>
                      <a:pPr algn="ctr"/>
                      <a:r>
                        <a:rPr lang="en-GB" sz="1400" b="1" dirty="0">
                          <a:solidFill>
                            <a:schemeClr val="bg1">
                              <a:lumMod val="50000"/>
                            </a:schemeClr>
                          </a:solidFill>
                        </a:rPr>
                        <a:t>Pattern and early number</a:t>
                      </a:r>
                    </a:p>
                    <a:p>
                      <a:pPr algn="ctr"/>
                      <a:r>
                        <a:rPr lang="en-US" sz="1000" dirty="0"/>
                        <a:t>Recognise, describe, copy and extend colour and size patterns •Count and represent the numbers 1 to 5 •Estimate and check by counting. Recognise numbers in the environment.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400" b="1" dirty="0">
                          <a:solidFill>
                            <a:schemeClr val="bg1">
                              <a:lumMod val="50000"/>
                            </a:schemeClr>
                          </a:solidFill>
                        </a:rPr>
                        <a:t>Numbers within 8</a:t>
                      </a:r>
                    </a:p>
                    <a:p>
                      <a:pPr algn="ctr"/>
                      <a:r>
                        <a:rPr lang="en-US" sz="1000" dirty="0"/>
                        <a:t>Count up to eight objects. •One more or one fewer •Order numbers 0 – 8 •Conservation of numbers within </a:t>
                      </a:r>
                      <a:r>
                        <a:rPr lang="en-GB" sz="1000" dirty="0"/>
                        <a:t>eight</a:t>
                      </a:r>
                      <a:endParaRPr lang="en-GB" sz="1000" b="1" dirty="0">
                        <a:solidFill>
                          <a:schemeClr val="bg1">
                            <a:lumMod val="50000"/>
                          </a:schemeClr>
                        </a:solidFill>
                        <a:latin typeface="+mn-lt"/>
                        <a:cs typeface="Amatic SC" panose="00000500000000000000" pitchFamily="2" charset="-79"/>
                      </a:endParaRPr>
                    </a:p>
                    <a:p>
                      <a:pPr algn="ctr"/>
                      <a:r>
                        <a:rPr lang="en-US" sz="1200" b="1" dirty="0">
                          <a:solidFill>
                            <a:schemeClr val="bg1">
                              <a:lumMod val="50000"/>
                            </a:schemeClr>
                          </a:solidFill>
                        </a:rPr>
                        <a:t>Addition and subtraction within 8</a:t>
                      </a:r>
                    </a:p>
                    <a:p>
                      <a:pPr algn="ctr"/>
                      <a:r>
                        <a:rPr lang="en-US" sz="1000" dirty="0"/>
                        <a:t>Explore zero •Explore addition and subtraction </a:t>
                      </a:r>
                      <a:endParaRPr lang="en-US" sz="1000" b="1" dirty="0">
                        <a:solidFill>
                          <a:schemeClr val="bg1">
                            <a:lumMod val="50000"/>
                          </a:schemeClr>
                        </a:solidFill>
                        <a:latin typeface="+mn-lt"/>
                        <a:cs typeface="Amatic SC" panose="00000500000000000000" pitchFamily="2" charset="-79"/>
                      </a:endParaRPr>
                    </a:p>
                    <a:p>
                      <a:pPr algn="ctr"/>
                      <a:r>
                        <a:rPr lang="en-GB" sz="1000" b="1" dirty="0">
                          <a:solidFill>
                            <a:schemeClr val="bg1">
                              <a:lumMod val="50000"/>
                            </a:schemeClr>
                          </a:solidFill>
                        </a:rPr>
                        <a:t>Measures </a:t>
                      </a:r>
                    </a:p>
                    <a:p>
                      <a:pPr algn="ctr"/>
                      <a:r>
                        <a:rPr lang="en-US" sz="900" dirty="0"/>
                        <a:t>Estimate, order compare, discuss and explore capacity, weight and lengths</a:t>
                      </a:r>
                      <a:endParaRPr lang="en-GB" sz="900" b="1" dirty="0">
                        <a:solidFill>
                          <a:schemeClr val="bg1">
                            <a:lumMod val="50000"/>
                          </a:schemeClr>
                        </a:solidFill>
                        <a:latin typeface="+mn-lt"/>
                        <a:cs typeface="Amatic SC" panose="00000500000000000000" pitchFamily="2" charset="-79"/>
                      </a:endParaRPr>
                    </a:p>
                    <a:p>
                      <a:pPr algn="ctr"/>
                      <a:r>
                        <a:rPr lang="en-GB" sz="1400" b="1" dirty="0">
                          <a:solidFill>
                            <a:schemeClr val="bg1">
                              <a:lumMod val="50000"/>
                            </a:schemeClr>
                          </a:solidFill>
                        </a:rPr>
                        <a:t>Shape and sorting</a:t>
                      </a:r>
                    </a:p>
                    <a:p>
                      <a:pPr algn="ctr"/>
                      <a:r>
                        <a:rPr lang="en-US" sz="1000" dirty="0"/>
                        <a:t>Describe, and sort 2-D &amp; 3-D shapes •Describe position accurately</a:t>
                      </a:r>
                      <a:endParaRPr lang="en-GB" sz="1000" b="1" dirty="0">
                        <a:solidFill>
                          <a:schemeClr val="bg1">
                            <a:lumMod val="50000"/>
                          </a:schemeClr>
                        </a:solidFill>
                        <a:latin typeface="+mn-lt"/>
                        <a:cs typeface="Amatic SC" panose="00000500000000000000" pitchFamily="2" charset="-79"/>
                      </a:endParaRPr>
                    </a:p>
                    <a:p>
                      <a:pPr algn="ctr"/>
                      <a:r>
                        <a:rPr lang="en-GB" sz="1400" b="1" dirty="0">
                          <a:solidFill>
                            <a:schemeClr val="bg1">
                              <a:lumMod val="50000"/>
                            </a:schemeClr>
                          </a:solidFill>
                        </a:rPr>
                        <a:t>Calendar and time</a:t>
                      </a:r>
                    </a:p>
                    <a:p>
                      <a:pPr algn="ctr"/>
                      <a:r>
                        <a:rPr lang="en-US" sz="1000" dirty="0"/>
                        <a:t>Days of the week, seasons •Sequence daily events</a:t>
                      </a:r>
                      <a:endParaRPr lang="en-GB" sz="10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lumMod val="50000"/>
                            </a:schemeClr>
                          </a:solidFill>
                        </a:rPr>
                        <a:t>Numbers within 10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Count up to ten objects •Represent, order and explore numbers to ten •One more or fewer, one greater or less</a:t>
                      </a:r>
                      <a:endParaRPr lang="en-GB" sz="1000" b="1" dirty="0">
                        <a:solidFill>
                          <a:schemeClr val="bg1">
                            <a:lumMod val="50000"/>
                          </a:schemeClr>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chemeClr val="bg1">
                              <a:lumMod val="50000"/>
                            </a:schemeClr>
                          </a:solidFill>
                          <a:latin typeface="+mn-lt"/>
                        </a:rPr>
                        <a:t>Addition and subtraction within 10</a:t>
                      </a:r>
                      <a:endParaRPr lang="en-GB" sz="1400" b="1" dirty="0">
                        <a:solidFill>
                          <a:schemeClr val="bg1">
                            <a:lumMod val="50000"/>
                          </a:schemeClr>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Explore addition as counting on and subtraction as taking away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dirty="0">
                        <a:solidFill>
                          <a:schemeClr val="bg1">
                            <a:lumMod val="50000"/>
                          </a:schemeClr>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lumMod val="50000"/>
                            </a:schemeClr>
                          </a:solidFill>
                          <a:latin typeface="+mn-lt"/>
                        </a:rPr>
                        <a:t>Numbers within 15</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Count up to 15 objects and recognise different representations •Order and explore numbers to 15 •One more or fewer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lumMod val="50000"/>
                          </a:schemeClr>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lumMod val="50000"/>
                            </a:schemeClr>
                          </a:solidFill>
                          <a:latin typeface="+mn-lt"/>
                        </a:rPr>
                        <a:t>Grouping and sharing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Counting and sharing in equal groups •Grouping into twos, fives and tens •Relationship between grouping and sharing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dirty="0">
                        <a:solidFill>
                          <a:schemeClr val="bg1">
                            <a:lumMod val="50000"/>
                          </a:schemeClr>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lumMod val="50000"/>
                            </a:schemeClr>
                          </a:solidFill>
                          <a:latin typeface="+mn-lt"/>
                        </a:rPr>
                        <a:t>Numbers within 20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Count up to 10 objects •Represent, order and explore numbers to 15 •One more or fewer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dirty="0">
                        <a:solidFill>
                          <a:schemeClr val="bg1">
                            <a:lumMod val="50000"/>
                          </a:schemeClr>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lumMod val="50000"/>
                            </a:schemeClr>
                          </a:solidFill>
                          <a:latin typeface="+mn-lt"/>
                        </a:rPr>
                        <a:t>Doubling and halving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Doubling and halving &amp; the relationship between them </a:t>
                      </a:r>
                      <a:endParaRPr lang="en-GB"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400" b="1" dirty="0">
                          <a:solidFill>
                            <a:schemeClr val="bg1">
                              <a:lumMod val="50000"/>
                            </a:schemeClr>
                          </a:solidFill>
                        </a:rPr>
                        <a:t>Shape and pattern</a:t>
                      </a:r>
                    </a:p>
                    <a:p>
                      <a:pPr algn="ctr"/>
                      <a:r>
                        <a:rPr lang="en-US" sz="1000" dirty="0"/>
                        <a:t>Describe and sort 2-D and 3-D shapes •Recognise, complete and create patterns</a:t>
                      </a:r>
                      <a:endParaRPr lang="en-GB" sz="1000" b="1" dirty="0">
                        <a:solidFill>
                          <a:schemeClr val="bg1">
                            <a:lumMod val="50000"/>
                          </a:schemeClr>
                        </a:solidFill>
                      </a:endParaRPr>
                    </a:p>
                    <a:p>
                      <a:pPr algn="ctr"/>
                      <a:r>
                        <a:rPr lang="en-US" sz="1400" b="1" dirty="0">
                          <a:solidFill>
                            <a:schemeClr val="bg1">
                              <a:lumMod val="50000"/>
                            </a:schemeClr>
                          </a:solidFill>
                        </a:rPr>
                        <a:t>Addition and subtraction within 20</a:t>
                      </a:r>
                    </a:p>
                    <a:p>
                      <a:pPr algn="ctr"/>
                      <a:r>
                        <a:rPr lang="en-US" sz="1000" dirty="0"/>
                        <a:t>Commutativity •Explore addition and subtraction •Compare two amounts •Relationship between doubling and halving </a:t>
                      </a:r>
                      <a:endParaRPr lang="en-US" sz="1000" b="1" dirty="0">
                        <a:solidFill>
                          <a:schemeClr val="bg1">
                            <a:lumMod val="50000"/>
                          </a:schemeClr>
                        </a:solidFill>
                      </a:endParaRPr>
                    </a:p>
                    <a:p>
                      <a:pPr algn="ctr"/>
                      <a:r>
                        <a:rPr lang="en-GB" sz="1400" b="1" dirty="0">
                          <a:solidFill>
                            <a:schemeClr val="bg1">
                              <a:lumMod val="50000"/>
                            </a:schemeClr>
                          </a:solidFill>
                        </a:rPr>
                        <a:t>Money </a:t>
                      </a:r>
                    </a:p>
                    <a:p>
                      <a:pPr algn="ctr"/>
                      <a:r>
                        <a:rPr lang="en-US" sz="1000" dirty="0"/>
                        <a:t>Coin recognition and values •Combinations to total 20p •Change from 10p </a:t>
                      </a:r>
                      <a:endParaRPr lang="en-GB" sz="1000" b="1" dirty="0">
                        <a:solidFill>
                          <a:schemeClr val="bg1">
                            <a:lumMod val="50000"/>
                          </a:schemeClr>
                        </a:solidFill>
                      </a:endParaRPr>
                    </a:p>
                    <a:p>
                      <a:pPr algn="ctr"/>
                      <a:r>
                        <a:rPr lang="en-GB" sz="1400" b="1" dirty="0">
                          <a:solidFill>
                            <a:schemeClr val="bg1">
                              <a:lumMod val="50000"/>
                            </a:schemeClr>
                          </a:solidFill>
                        </a:rPr>
                        <a:t>Measures</a:t>
                      </a:r>
                    </a:p>
                    <a:p>
                      <a:pPr algn="ctr"/>
                      <a:r>
                        <a:rPr lang="en-US" sz="1000" dirty="0"/>
                        <a:t>Describe capacities •Compare volumes •Compare weights •Estimate, compare and order lengths </a:t>
                      </a:r>
                      <a:endParaRPr lang="en-GB" sz="1000" b="1" dirty="0">
                        <a:solidFill>
                          <a:schemeClr val="bg1">
                            <a:lumMod val="5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6" name="TextBox 5">
            <a:extLst>
              <a:ext uri="{FF2B5EF4-FFF2-40B4-BE49-F238E27FC236}">
                <a16:creationId xmlns:a16="http://schemas.microsoft.com/office/drawing/2014/main" id="{B313AC54-6A12-4F6B-9B40-FB4CFF8167A9}"/>
              </a:ext>
            </a:extLst>
          </p:cNvPr>
          <p:cNvSpPr txBox="1"/>
          <p:nvPr/>
        </p:nvSpPr>
        <p:spPr>
          <a:xfrm>
            <a:off x="92077" y="6482083"/>
            <a:ext cx="12505336" cy="307777"/>
          </a:xfrm>
          <a:prstGeom prst="rect">
            <a:avLst/>
          </a:prstGeom>
          <a:noFill/>
        </p:spPr>
        <p:txBody>
          <a:bodyPr wrap="square">
            <a:spAutoFit/>
          </a:bodyPr>
          <a:lstStyle/>
          <a:p>
            <a:r>
              <a:rPr lang="en-US" sz="1400" i="1" dirty="0">
                <a:solidFill>
                  <a:schemeClr val="bg1">
                    <a:lumMod val="50000"/>
                  </a:schemeClr>
                </a:solidFill>
              </a:rPr>
              <a:t>Our educational method is grounded in the conviction that every individual is spiritual by nature and therefore possesses incredible capacity for learning and growth</a:t>
            </a:r>
            <a:r>
              <a:rPr lang="en-US" sz="1200" dirty="0">
                <a:solidFill>
                  <a:schemeClr val="bg1">
                    <a:lumMod val="50000"/>
                  </a:schemeClr>
                </a:solidFill>
              </a:rPr>
              <a:t>.</a:t>
            </a:r>
            <a:endParaRPr lang="en-GB" sz="1200" dirty="0">
              <a:solidFill>
                <a:schemeClr val="bg1">
                  <a:lumMod val="50000"/>
                </a:schemeClr>
              </a:solidFill>
            </a:endParaRPr>
          </a:p>
        </p:txBody>
      </p:sp>
      <p:pic>
        <p:nvPicPr>
          <p:cNvPr id="9" name="Picture 8"/>
          <p:cNvPicPr/>
          <p:nvPr/>
        </p:nvPicPr>
        <p:blipFill>
          <a:blip r:embed="rId2" cstate="print">
            <a:extLst>
              <a:ext uri="{28A0092B-C50C-407E-A947-70E740481C1C}">
                <a14:useLocalDpi xmlns:a14="http://schemas.microsoft.com/office/drawing/2010/main" val="0"/>
              </a:ext>
            </a:extLst>
          </a:blip>
          <a:stretch>
            <a:fillRect/>
          </a:stretch>
        </p:blipFill>
        <p:spPr>
          <a:xfrm>
            <a:off x="646298" y="295559"/>
            <a:ext cx="690880" cy="690880"/>
          </a:xfrm>
          <a:prstGeom prst="rect">
            <a:avLst/>
          </a:prstGeom>
        </p:spPr>
      </p:pic>
    </p:spTree>
    <p:extLst>
      <p:ext uri="{BB962C8B-B14F-4D97-AF65-F5344CB8AC3E}">
        <p14:creationId xmlns:p14="http://schemas.microsoft.com/office/powerpoint/2010/main" val="3500215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22-23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543115407"/>
              </p:ext>
            </p:extLst>
          </p:nvPr>
        </p:nvGraphicFramePr>
        <p:xfrm>
          <a:off x="262488" y="492233"/>
          <a:ext cx="11459364" cy="615918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789958">
                  <a:extLst>
                    <a:ext uri="{9D8B030D-6E8A-4147-A177-3AD203B41FA5}">
                      <a16:colId xmlns:a16="http://schemas.microsoft.com/office/drawing/2014/main" val="2865123548"/>
                    </a:ext>
                  </a:extLst>
                </a:gridCol>
                <a:gridCol w="1484146">
                  <a:extLst>
                    <a:ext uri="{9D8B030D-6E8A-4147-A177-3AD203B41FA5}">
                      <a16:colId xmlns:a16="http://schemas.microsoft.com/office/drawing/2014/main" val="4138297329"/>
                    </a:ext>
                  </a:extLst>
                </a:gridCol>
                <a:gridCol w="1578030">
                  <a:extLst>
                    <a:ext uri="{9D8B030D-6E8A-4147-A177-3AD203B41FA5}">
                      <a16:colId xmlns:a16="http://schemas.microsoft.com/office/drawing/2014/main" val="1315738151"/>
                    </a:ext>
                  </a:extLst>
                </a:gridCol>
                <a:gridCol w="1696074">
                  <a:extLst>
                    <a:ext uri="{9D8B030D-6E8A-4147-A177-3AD203B41FA5}">
                      <a16:colId xmlns:a16="http://schemas.microsoft.com/office/drawing/2014/main" val="2936507553"/>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9858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500040">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Amatic SC" panose="00000500000000000000" pitchFamily="2" charset="-79"/>
                          <a:cs typeface="Amatic SC" panose="00000500000000000000" pitchFamily="2" charset="-79"/>
                        </a:rPr>
                        <a:t>Homes and houses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Amatic SC" panose="00000500000000000000" pitchFamily="2" charset="-79"/>
                          <a:cs typeface="Amatic SC" panose="00000500000000000000" pitchFamily="2" charset="-79"/>
                        </a:rPr>
                        <a:t>Our village</a:t>
                      </a:r>
                      <a:r>
                        <a:rPr lang="en-US" sz="1400" baseline="0" dirty="0">
                          <a:latin typeface="Amatic SC" panose="00000500000000000000" pitchFamily="2" charset="-79"/>
                          <a:cs typeface="Amatic SC" panose="00000500000000000000" pitchFamily="2" charset="-79"/>
                        </a:rPr>
                        <a:t> &amp; </a:t>
                      </a:r>
                      <a:r>
                        <a:rPr lang="en-US" sz="1400" baseline="0" dirty="0" err="1">
                          <a:latin typeface="Amatic SC" panose="00000500000000000000" pitchFamily="2" charset="-79"/>
                          <a:cs typeface="Amatic SC" panose="00000500000000000000" pitchFamily="2" charset="-79"/>
                        </a:rPr>
                        <a:t>christmas</a:t>
                      </a: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dirty="0">
                          <a:latin typeface="Amatic SC" panose="00000500000000000000" pitchFamily="2" charset="-79"/>
                          <a:cs typeface="Amatic SC" panose="00000500000000000000" pitchFamily="2" charset="-79"/>
                        </a:rPr>
                        <a:t>Great fire of </a:t>
                      </a:r>
                      <a:r>
                        <a:rPr lang="en-US" sz="1400" dirty="0" err="1">
                          <a:latin typeface="Amatic SC" panose="00000500000000000000" pitchFamily="2" charset="-79"/>
                          <a:cs typeface="Amatic SC" panose="00000500000000000000" pitchFamily="2" charset="-79"/>
                        </a:rPr>
                        <a:t>london</a:t>
                      </a: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Amatic SC" panose="00000500000000000000" pitchFamily="2" charset="-79"/>
                          <a:cs typeface="Amatic SC" panose="00000500000000000000" pitchFamily="2" charset="-79"/>
                        </a:rPr>
                        <a:t>weather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Amatic SC" panose="00000500000000000000" pitchFamily="2" charset="-79"/>
                          <a:cs typeface="Amatic SC" panose="00000500000000000000" pitchFamily="2" charset="-79"/>
                        </a:rPr>
                        <a:t>schools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Contrasting places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669008">
                <a:tc rowSpan="3">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endParaRPr lang="en-US" sz="800" dirty="0"/>
                    </a:p>
                    <a:p>
                      <a:pPr algn="ctr"/>
                      <a:r>
                        <a:rPr lang="en-US" sz="800" dirty="0"/>
                        <a:t>This area of the curriculum is taught through our topics. Every afternoon, lessons will be shared about the world through  science, history, geography</a:t>
                      </a:r>
                      <a:r>
                        <a:rPr lang="en-US" sz="800" baseline="0" dirty="0"/>
                        <a:t> and RE.  </a:t>
                      </a:r>
                    </a:p>
                    <a:p>
                      <a:pPr algn="ctr"/>
                      <a:endParaRPr lang="en-US" sz="800" baseline="0" dirty="0"/>
                    </a:p>
                    <a:p>
                      <a:pPr algn="ctr"/>
                      <a:r>
                        <a:rPr lang="en-US" sz="800" baseline="0" dirty="0"/>
                        <a:t>Through teaching mixed age classes the reception children be exposed to some of the ks1 objectives but their learning and experiences will be through explorations and group/individual challenges</a:t>
                      </a:r>
                      <a:endParaRPr lang="en-US" sz="800" dirty="0"/>
                    </a:p>
                    <a:p>
                      <a:pPr algn="ctr"/>
                      <a:endParaRPr lang="en-US" sz="800"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Children will have opportunity to develop their emerging moral and cultural awareness. They will begin to understand and value the differences of individuals and groups within their own community. </a:t>
                      </a:r>
                    </a:p>
                    <a:p>
                      <a:pPr algn="ctr"/>
                      <a:endParaRPr lang="en-US" sz="800" b="1" dirty="0">
                        <a:latin typeface="Amatic SC" panose="00000500000000000000" pitchFamily="2" charset="-79"/>
                        <a:cs typeface="Amatic SC" panose="00000500000000000000" pitchFamily="2" charset="-79"/>
                      </a:endParaRPr>
                    </a:p>
                    <a:p>
                      <a:pPr algn="ct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Understanding the world involves guiding children to </a:t>
                      </a:r>
                      <a:r>
                        <a:rPr lang="en-US" sz="800" b="1" dirty="0"/>
                        <a:t>make sense of their physical world and their community</a:t>
                      </a:r>
                      <a:r>
                        <a:rPr lang="en-US" sz="800" dirty="0"/>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79381019"/>
                  </a:ext>
                </a:extLst>
              </a:tr>
              <a:tr h="3294266">
                <a:tc vMerge="1">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800" b="0" dirty="0">
                          <a:solidFill>
                            <a:schemeClr val="tx1"/>
                          </a:solidFill>
                          <a:effectLst/>
                          <a:latin typeface="+mn-lt"/>
                          <a:ea typeface="Calibri" panose="020F0502020204030204" pitchFamily="34" charset="0"/>
                          <a:cs typeface="Amatic SC" panose="00000500000000000000" pitchFamily="2" charset="-79"/>
                        </a:rPr>
                        <a:t>Identifying their family. Commenting on photos of their family; naming who they can see and of what relation they are to them. </a:t>
                      </a:r>
                    </a:p>
                    <a:p>
                      <a:pPr marL="171450" indent="-171450">
                        <a:lnSpc>
                          <a:spcPct val="100000"/>
                        </a:lnSpc>
                        <a:spcBef>
                          <a:spcPts val="100"/>
                        </a:spcBef>
                        <a:spcAft>
                          <a:spcPts val="800"/>
                        </a:spcAft>
                        <a:buFont typeface="Courier New" panose="02070309020205020404" pitchFamily="49" charset="0"/>
                        <a:buChar char="o"/>
                      </a:pPr>
                      <a:r>
                        <a:rPr lang="en-GB" sz="800" b="0" dirty="0">
                          <a:solidFill>
                            <a:schemeClr val="tx1"/>
                          </a:solidFill>
                          <a:effectLst/>
                          <a:latin typeface="+mn-lt"/>
                          <a:ea typeface="Calibri" panose="020F0502020204030204" pitchFamily="34" charset="0"/>
                          <a:cs typeface="Amatic SC" panose="00000500000000000000" pitchFamily="2" charset="-79"/>
                        </a:rPr>
                        <a:t>Read fictional stories about families and start to tell the difference between real and fiction. </a:t>
                      </a:r>
                      <a:r>
                        <a:rPr lang="en-US" sz="800" dirty="0">
                          <a:latin typeface="+mn-lt"/>
                        </a:rPr>
                        <a:t>Talk about members of their immediate family and community.</a:t>
                      </a:r>
                    </a:p>
                    <a:p>
                      <a:pPr marL="171450" indent="-171450">
                        <a:lnSpc>
                          <a:spcPct val="100000"/>
                        </a:lnSpc>
                        <a:spcBef>
                          <a:spcPts val="100"/>
                        </a:spcBef>
                        <a:spcAft>
                          <a:spcPts val="800"/>
                        </a:spcAft>
                        <a:buFont typeface="Courier New" panose="02070309020205020404" pitchFamily="49" charset="0"/>
                        <a:buChar char="o"/>
                      </a:pPr>
                      <a:r>
                        <a:rPr lang="en-US" sz="800" b="0" dirty="0">
                          <a:solidFill>
                            <a:schemeClr val="tx1"/>
                          </a:solidFill>
                          <a:effectLst/>
                          <a:latin typeface="+mn-lt"/>
                          <a:ea typeface="Calibri" panose="020F0502020204030204" pitchFamily="34" charset="0"/>
                          <a:cs typeface="Amatic SC" panose="00000500000000000000" pitchFamily="2" charset="-79"/>
                        </a:rPr>
                        <a:t>Think</a:t>
                      </a:r>
                      <a:r>
                        <a:rPr lang="en-US" sz="800" b="0" baseline="0" dirty="0">
                          <a:solidFill>
                            <a:schemeClr val="tx1"/>
                          </a:solidFill>
                          <a:effectLst/>
                          <a:latin typeface="+mn-lt"/>
                          <a:ea typeface="Calibri" panose="020F0502020204030204" pitchFamily="34" charset="0"/>
                          <a:cs typeface="Amatic SC" panose="00000500000000000000" pitchFamily="2" charset="-79"/>
                        </a:rPr>
                        <a:t> about where they live in relation to the school – use maps, draw simple maps of their journey</a:t>
                      </a:r>
                    </a:p>
                    <a:p>
                      <a:pPr marL="171450" indent="-171450">
                        <a:lnSpc>
                          <a:spcPct val="100000"/>
                        </a:lnSpc>
                        <a:spcBef>
                          <a:spcPts val="100"/>
                        </a:spcBef>
                        <a:spcAft>
                          <a:spcPts val="800"/>
                        </a:spcAft>
                        <a:buFont typeface="Courier New" panose="02070309020205020404" pitchFamily="49" charset="0"/>
                        <a:buChar char="o"/>
                      </a:pPr>
                      <a:r>
                        <a:rPr lang="en-US" sz="800" b="0" baseline="0" dirty="0">
                          <a:solidFill>
                            <a:schemeClr val="tx1"/>
                          </a:solidFill>
                          <a:effectLst/>
                          <a:latin typeface="+mn-lt"/>
                          <a:ea typeface="Calibri" panose="020F0502020204030204" pitchFamily="34" charset="0"/>
                          <a:cs typeface="Amatic SC" panose="00000500000000000000" pitchFamily="2" charset="-79"/>
                        </a:rPr>
                        <a:t>What are places like around the world? Look at similarities and differences in homes and buildings</a:t>
                      </a:r>
                    </a:p>
                    <a:p>
                      <a:pPr marL="171450" indent="-171450">
                        <a:lnSpc>
                          <a:spcPct val="100000"/>
                        </a:lnSpc>
                        <a:spcBef>
                          <a:spcPts val="100"/>
                        </a:spcBef>
                        <a:spcAft>
                          <a:spcPts val="800"/>
                        </a:spcAft>
                        <a:buFont typeface="Courier New" panose="02070309020205020404" pitchFamily="49" charset="0"/>
                        <a:buChar char="o"/>
                      </a:pPr>
                      <a:r>
                        <a:rPr lang="en-US" sz="800" b="0" baseline="0" dirty="0">
                          <a:solidFill>
                            <a:schemeClr val="tx1"/>
                          </a:solidFill>
                          <a:effectLst/>
                          <a:latin typeface="+mn-lt"/>
                          <a:ea typeface="Calibri" panose="020F0502020204030204" pitchFamily="34" charset="0"/>
                          <a:cs typeface="Amatic SC" panose="00000500000000000000" pitchFamily="2" charset="-79"/>
                        </a:rPr>
                        <a:t>How have houses changed through history? Making comparisons</a:t>
                      </a:r>
                      <a:endParaRPr lang="en-GB" sz="8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baseline="0" dirty="0">
                        <a:solidFill>
                          <a:schemeClr val="tx1"/>
                        </a:solidFill>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baseline="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800" b="0" dirty="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(RE link)</a:t>
                      </a:r>
                    </a:p>
                    <a:p>
                      <a:pPr marL="171450" indent="-171450">
                        <a:lnSpc>
                          <a:spcPct val="100000"/>
                        </a:lnSpc>
                        <a:spcBef>
                          <a:spcPts val="100"/>
                        </a:spcBef>
                        <a:spcAft>
                          <a:spcPts val="800"/>
                        </a:spcAft>
                        <a:buFont typeface="Courier New" panose="02070309020205020404" pitchFamily="49" charset="0"/>
                        <a:buChar char="o"/>
                      </a:pPr>
                      <a:r>
                        <a:rPr lang="en-GB" sz="800" b="0" dirty="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800" b="0" baseline="0" dirty="0">
                          <a:solidFill>
                            <a:schemeClr val="tx1"/>
                          </a:solidFill>
                          <a:effectLst/>
                          <a:latin typeface="+mn-lt"/>
                          <a:ea typeface="Calibri" panose="020F0502020204030204" pitchFamily="34" charset="0"/>
                          <a:cs typeface="Amatic SC" panose="00000500000000000000" pitchFamily="2" charset="-79"/>
                        </a:rPr>
                        <a:t>To learn about different occupations (people who care for me) and know who to trust</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800" b="0" baseline="0" dirty="0">
                          <a:solidFill>
                            <a:schemeClr val="tx1"/>
                          </a:solidFill>
                          <a:effectLst/>
                          <a:latin typeface="+mn-lt"/>
                          <a:ea typeface="Calibri" panose="020F0502020204030204" pitchFamily="34" charset="0"/>
                          <a:cs typeface="Amatic SC" panose="00000500000000000000" pitchFamily="2" charset="-79"/>
                        </a:rPr>
                        <a:t>Sense of self and part of a community in </a:t>
                      </a:r>
                      <a:r>
                        <a:rPr lang="en-GB" sz="800" b="0" baseline="0" dirty="0" err="1">
                          <a:solidFill>
                            <a:schemeClr val="tx1"/>
                          </a:solidFill>
                          <a:effectLst/>
                          <a:latin typeface="+mn-lt"/>
                          <a:ea typeface="Calibri" panose="020F0502020204030204" pitchFamily="34" charset="0"/>
                          <a:cs typeface="Amatic SC" panose="00000500000000000000" pitchFamily="2" charset="-79"/>
                        </a:rPr>
                        <a:t>Gosfield</a:t>
                      </a:r>
                      <a:r>
                        <a:rPr lang="en-GB" sz="800" b="0" baseline="0" dirty="0">
                          <a:solidFill>
                            <a:schemeClr val="tx1"/>
                          </a:solidFill>
                          <a:effectLst/>
                          <a:latin typeface="+mn-lt"/>
                          <a:ea typeface="Calibri" panose="020F0502020204030204" pitchFamily="34" charset="0"/>
                          <a:cs typeface="Amatic SC" panose="00000500000000000000" pitchFamily="2" charset="-79"/>
                        </a:rPr>
                        <a:t> – groups, clubs – self-worth</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baseline="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800" b="0" dirty="0">
                          <a:solidFill>
                            <a:schemeClr val="tx1"/>
                          </a:solidFill>
                          <a:effectLst/>
                          <a:latin typeface="+mn-lt"/>
                          <a:ea typeface="Calibri" panose="020F0502020204030204" pitchFamily="34" charset="0"/>
                          <a:cs typeface="Amatic SC" panose="00000500000000000000" pitchFamily="2" charset="-79"/>
                        </a:rPr>
                        <a:t>Listening to stories and placing events in chronological order.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800" dirty="0"/>
                        <a:t>Use images, video clips, shared texts and other resources to bring the wider world into the classroom. Listen to what children say about what they see</a:t>
                      </a:r>
                      <a:endParaRPr lang="en-US" sz="8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800" b="0" dirty="0">
                          <a:solidFill>
                            <a:schemeClr val="tx1"/>
                          </a:solidFill>
                          <a:effectLst/>
                          <a:latin typeface="+mn-lt"/>
                          <a:ea typeface="Calibri" panose="020F0502020204030204" pitchFamily="34" charset="0"/>
                          <a:cs typeface="Amatic SC" panose="00000500000000000000" pitchFamily="2" charset="-79"/>
                        </a:rPr>
                        <a:t>Introduce children to significant figures during 1666 and begin to understand that these events happened before they were born.</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800" b="0" dirty="0">
                          <a:solidFill>
                            <a:schemeClr val="tx1"/>
                          </a:solidFill>
                          <a:effectLst/>
                          <a:latin typeface="+mn-lt"/>
                          <a:ea typeface="Calibri" panose="020F0502020204030204" pitchFamily="34" charset="0"/>
                          <a:cs typeface="Amatic SC" panose="00000500000000000000" pitchFamily="2" charset="-79"/>
                        </a:rPr>
                        <a:t>Making sense of history (their own, and family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800" b="0" dirty="0">
                          <a:solidFill>
                            <a:schemeClr val="tx1"/>
                          </a:solidFill>
                          <a:effectLst/>
                          <a:latin typeface="+mn-lt"/>
                          <a:ea typeface="Calibri" panose="020F0502020204030204" pitchFamily="34" charset="0"/>
                          <a:cs typeface="Amatic SC" panose="00000500000000000000" pitchFamily="2" charset="-79"/>
                        </a:rPr>
                        <a:t>Where is London? How is it different now from 1666? Making comparisons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800" b="0" dirty="0">
                          <a:solidFill>
                            <a:schemeClr val="tx1"/>
                          </a:solidFill>
                          <a:effectLst/>
                          <a:latin typeface="+mn-lt"/>
                          <a:ea typeface="Calibri" panose="020F0502020204030204" pitchFamily="34" charset="0"/>
                          <a:cs typeface="Amatic SC" panose="00000500000000000000" pitchFamily="2" charset="-79"/>
                        </a:rPr>
                        <a:t>Explore the world around us and see how it changes as we enter Summer. </a:t>
                      </a:r>
                      <a:r>
                        <a:rPr lang="en-US" sz="800" dirty="0"/>
                        <a:t>Provide opportunities for children to note and record the weather.</a:t>
                      </a:r>
                      <a:r>
                        <a:rPr lang="en-GB" sz="800" b="0" dirty="0">
                          <a:solidFill>
                            <a:schemeClr val="tx1"/>
                          </a:solidFill>
                          <a:effectLst/>
                          <a:latin typeface="+mn-lt"/>
                          <a:ea typeface="Calibri" panose="020F0502020204030204" pitchFamily="34" charset="0"/>
                          <a:cs typeface="Amatic SC" panose="00000500000000000000" pitchFamily="2" charset="-79"/>
                        </a:rPr>
                        <a:t>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800" dirty="0"/>
                        <a:t>Look for children incorporating their understanding of the seasons and weather in their play.</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800" b="0" dirty="0">
                          <a:solidFill>
                            <a:schemeClr val="tx1"/>
                          </a:solidFill>
                          <a:effectLst/>
                          <a:latin typeface="+mn-lt"/>
                          <a:ea typeface="Calibri" panose="020F0502020204030204" pitchFamily="34" charset="0"/>
                          <a:cs typeface="Amatic SC" panose="00000500000000000000" pitchFamily="2" charset="-79"/>
                        </a:rPr>
                        <a:t>Use the </a:t>
                      </a:r>
                      <a:r>
                        <a:rPr lang="en-US" sz="800" b="0" dirty="0" err="1">
                          <a:solidFill>
                            <a:schemeClr val="tx1"/>
                          </a:solidFill>
                          <a:effectLst/>
                          <a:latin typeface="+mn-lt"/>
                          <a:ea typeface="Calibri" panose="020F0502020204030204" pitchFamily="34" charset="0"/>
                          <a:cs typeface="Amatic SC" panose="00000500000000000000" pitchFamily="2" charset="-79"/>
                        </a:rPr>
                        <a:t>BeeBots</a:t>
                      </a:r>
                      <a:r>
                        <a:rPr lang="en-US" sz="800" b="0" dirty="0">
                          <a:solidFill>
                            <a:schemeClr val="tx1"/>
                          </a:solidFill>
                          <a:effectLst/>
                          <a:latin typeface="+mn-lt"/>
                          <a:ea typeface="Calibri" panose="020F0502020204030204" pitchFamily="34" charset="0"/>
                          <a:cs typeface="Amatic SC" panose="00000500000000000000" pitchFamily="2" charset="-79"/>
                        </a:rPr>
                        <a:t> – technology</a:t>
                      </a:r>
                      <a:r>
                        <a:rPr lang="en-US" sz="800" b="0" baseline="0" dirty="0">
                          <a:solidFill>
                            <a:schemeClr val="tx1"/>
                          </a:solidFill>
                          <a:effectLst/>
                          <a:latin typeface="+mn-lt"/>
                          <a:ea typeface="Calibri" panose="020F0502020204030204" pitchFamily="34" charset="0"/>
                          <a:cs typeface="Amatic SC" panose="00000500000000000000" pitchFamily="2" charset="-79"/>
                        </a:rPr>
                        <a:t> link – create a map and direct to safety through a storm</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800" b="0" dirty="0">
                          <a:solidFill>
                            <a:schemeClr val="tx1"/>
                          </a:solidFill>
                          <a:effectLst/>
                          <a:latin typeface="+mn-lt"/>
                          <a:ea typeface="Calibri" panose="020F0502020204030204" pitchFamily="34" charset="0"/>
                          <a:cs typeface="Amatic SC" panose="00000500000000000000" pitchFamily="2" charset="-79"/>
                        </a:rPr>
                        <a:t>Can children comment on their own experiences of being in different weathers – memories and use of senses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800" b="0" dirty="0">
                          <a:solidFill>
                            <a:schemeClr val="tx1"/>
                          </a:solidFill>
                          <a:effectLst/>
                          <a:latin typeface="+mn-lt"/>
                          <a:ea typeface="Calibri" panose="020F0502020204030204" pitchFamily="34" charset="0"/>
                          <a:cs typeface="Amatic SC" panose="00000500000000000000" pitchFamily="2" charset="-79"/>
                        </a:rPr>
                        <a:t>Think</a:t>
                      </a:r>
                      <a:r>
                        <a:rPr lang="en-US" sz="800" b="0" baseline="0" dirty="0">
                          <a:solidFill>
                            <a:schemeClr val="tx1"/>
                          </a:solidFill>
                          <a:effectLst/>
                          <a:latin typeface="+mn-lt"/>
                          <a:ea typeface="Calibri" panose="020F0502020204030204" pitchFamily="34" charset="0"/>
                          <a:cs typeface="Amatic SC" panose="00000500000000000000" pitchFamily="2" charset="-79"/>
                        </a:rPr>
                        <a:t> about extreme weathers – look at news (age appropriate) of storms around the world – impact on people</a:t>
                      </a:r>
                      <a:endParaRPr lang="en-US" sz="9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800" dirty="0">
                          <a:latin typeface="+mn-lt"/>
                        </a:rPr>
                        <a:t>Talk about differences in schools in the past and present</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800" dirty="0">
                          <a:latin typeface="+mn-lt"/>
                        </a:rPr>
                        <a:t>Have</a:t>
                      </a:r>
                      <a:r>
                        <a:rPr lang="en-US" sz="800" baseline="0" dirty="0">
                          <a:latin typeface="+mn-lt"/>
                        </a:rPr>
                        <a:t> conversations with grandparents about school in the past</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800" baseline="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800" baseline="0" dirty="0">
                          <a:latin typeface="+mn-lt"/>
                        </a:rPr>
                        <a:t>Role play school games – who is important in a school? What roles do they have?</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800" baseline="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800" baseline="0" dirty="0">
                          <a:latin typeface="+mn-lt"/>
                        </a:rPr>
                        <a:t>History link – how were schools different in the past? Talk about which schools we prefer and why</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800" baseline="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800" baseline="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80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indent="-171450">
                        <a:lnSpc>
                          <a:spcPct val="107000"/>
                        </a:lnSpc>
                        <a:spcAft>
                          <a:spcPts val="800"/>
                        </a:spcAft>
                        <a:buFont typeface="Courier New" panose="02070309020205020404" pitchFamily="49" charset="0"/>
                        <a:buChar char="o"/>
                      </a:pPr>
                      <a:r>
                        <a:rPr lang="en-US" sz="800" dirty="0">
                          <a:latin typeface="+mn-lt"/>
                        </a:rPr>
                        <a:t>Learning about the world through maps, atlases, google maps</a:t>
                      </a:r>
                    </a:p>
                    <a:p>
                      <a:pPr marL="171450" indent="-171450">
                        <a:lnSpc>
                          <a:spcPct val="107000"/>
                        </a:lnSpc>
                        <a:spcAft>
                          <a:spcPts val="800"/>
                        </a:spcAft>
                        <a:buFont typeface="Courier New" panose="02070309020205020404" pitchFamily="49" charset="0"/>
                        <a:buChar char="o"/>
                      </a:pPr>
                      <a:r>
                        <a:rPr lang="en-US" sz="800" dirty="0">
                          <a:latin typeface="+mn-lt"/>
                        </a:rPr>
                        <a:t>Hot</a:t>
                      </a:r>
                      <a:r>
                        <a:rPr lang="en-US" sz="800" baseline="0" dirty="0">
                          <a:latin typeface="+mn-lt"/>
                        </a:rPr>
                        <a:t> and cold places – what can we do in different countries?</a:t>
                      </a:r>
                    </a:p>
                    <a:p>
                      <a:pPr marL="171450" indent="-171450">
                        <a:lnSpc>
                          <a:spcPct val="107000"/>
                        </a:lnSpc>
                        <a:spcAft>
                          <a:spcPts val="800"/>
                        </a:spcAft>
                        <a:buFont typeface="Courier New" panose="02070309020205020404" pitchFamily="49" charset="0"/>
                        <a:buChar char="o"/>
                      </a:pPr>
                      <a:r>
                        <a:rPr lang="en-US" sz="800" baseline="0" dirty="0">
                          <a:latin typeface="+mn-lt"/>
                        </a:rPr>
                        <a:t>Where have we been? Create a class map with pins and photos of holidays</a:t>
                      </a:r>
                    </a:p>
                    <a:p>
                      <a:pPr marL="171450" indent="-171450">
                        <a:lnSpc>
                          <a:spcPct val="107000"/>
                        </a:lnSpc>
                        <a:spcAft>
                          <a:spcPts val="800"/>
                        </a:spcAft>
                        <a:buFont typeface="Courier New" panose="02070309020205020404" pitchFamily="49" charset="0"/>
                        <a:buChar char="o"/>
                      </a:pPr>
                      <a:r>
                        <a:rPr lang="en-US" sz="800" baseline="0" dirty="0">
                          <a:latin typeface="+mn-lt"/>
                        </a:rPr>
                        <a:t>Differences of physical features in different places – link to animals living in habitats</a:t>
                      </a:r>
                    </a:p>
                    <a:p>
                      <a:pPr marL="171450" indent="-171450">
                        <a:lnSpc>
                          <a:spcPct val="107000"/>
                        </a:lnSpc>
                        <a:spcAft>
                          <a:spcPts val="800"/>
                        </a:spcAft>
                        <a:buFont typeface="Courier New" panose="02070309020205020404" pitchFamily="49" charset="0"/>
                        <a:buChar char="o"/>
                      </a:pPr>
                      <a:r>
                        <a:rPr lang="en-US" sz="800" baseline="0" dirty="0">
                          <a:latin typeface="+mn-lt"/>
                        </a:rPr>
                        <a:t>Design a dream holiday brochure – where would you go?</a:t>
                      </a:r>
                    </a:p>
                    <a:p>
                      <a:pPr marL="171450" indent="-171450">
                        <a:lnSpc>
                          <a:spcPct val="107000"/>
                        </a:lnSpc>
                        <a:spcAft>
                          <a:spcPts val="800"/>
                        </a:spcAft>
                        <a:buFont typeface="Courier New" panose="02070309020205020404" pitchFamily="49" charset="0"/>
                        <a:buChar char="o"/>
                      </a:pPr>
                      <a:r>
                        <a:rPr lang="en-US" sz="800" baseline="0" dirty="0">
                          <a:latin typeface="+mn-lt"/>
                        </a:rPr>
                        <a:t>journeys – role play going on a plane, boat, bus </a:t>
                      </a:r>
                      <a:r>
                        <a:rPr lang="en-US" sz="800" baseline="0" dirty="0" err="1">
                          <a:latin typeface="+mn-lt"/>
                        </a:rPr>
                        <a:t>etc</a:t>
                      </a:r>
                      <a:endParaRPr lang="en-US" sz="800" dirty="0">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316898">
                <a:tc vMerge="1">
                  <a:txBody>
                    <a:bodyPr/>
                    <a:lstStyle/>
                    <a:p>
                      <a:pPr algn="ctr"/>
                      <a:r>
                        <a:rPr lang="en-US" sz="2400" b="1" dirty="0">
                          <a:latin typeface="Amatic SC" panose="00000500000000000000" pitchFamily="2" charset="-79"/>
                          <a:cs typeface="Amatic SC" panose="00000500000000000000" pitchFamily="2" charset="-79"/>
                        </a:rPr>
                        <a:t>RE / Festivals </a:t>
                      </a:r>
                    </a:p>
                    <a:p>
                      <a:pPr algn="ctr"/>
                      <a:r>
                        <a:rPr lang="en-US" sz="1100" dirty="0"/>
                        <a:t>RE is a compulsory part of the basic curriculum for all Reception age pupils, and should be taught according to this Agreed Syllabus for RE.</a:t>
                      </a:r>
                      <a:endParaRPr lang="en-GB"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GB" sz="900" dirty="0"/>
                        <a:t>Makes sense of their own life story/family history</a:t>
                      </a:r>
                    </a:p>
                    <a:p>
                      <a:r>
                        <a:rPr lang="en-GB" sz="900" dirty="0"/>
                        <a:t>Explores how things work</a:t>
                      </a:r>
                    </a:p>
                    <a:p>
                      <a:r>
                        <a:rPr lang="en-GB" sz="900" dirty="0"/>
                        <a:t>Can talk about differences in places in the world</a:t>
                      </a:r>
                    </a:p>
                    <a:p>
                      <a:r>
                        <a:rPr lang="en-GB" sz="900" dirty="0"/>
                        <a:t>Can comment on photos from the past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900" dirty="0"/>
                        <a:t>Names people that are close to them</a:t>
                      </a:r>
                    </a:p>
                    <a:p>
                      <a:r>
                        <a:rPr lang="en-GB" sz="900" dirty="0"/>
                        <a:t>Understands some places are important locally</a:t>
                      </a:r>
                    </a:p>
                    <a:p>
                      <a:r>
                        <a:rPr lang="en-GB" sz="900" dirty="0"/>
                        <a:t>Can draw information from simple maps</a:t>
                      </a:r>
                    </a:p>
                    <a:p>
                      <a:endParaRPr lang="en-GB" sz="900" dirty="0"/>
                    </a:p>
                    <a:p>
                      <a:endParaRPr lang="en-GB" sz="9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900" dirty="0"/>
                        <a:t>Can comment on events from the past</a:t>
                      </a:r>
                    </a:p>
                    <a:p>
                      <a:r>
                        <a:rPr lang="en-GB" sz="900" dirty="0"/>
                        <a:t>Compares events now and from history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GB" sz="900" dirty="0"/>
                        <a:t>Explores the natural world around them</a:t>
                      </a:r>
                    </a:p>
                    <a:p>
                      <a:r>
                        <a:rPr lang="en-GB" sz="900" dirty="0"/>
                        <a:t>Makes observations of the changing environment</a:t>
                      </a:r>
                    </a:p>
                    <a:p>
                      <a:r>
                        <a:rPr lang="en-GB" sz="900" dirty="0"/>
                        <a:t>Draw on own experiences to describe changes</a:t>
                      </a:r>
                    </a:p>
                    <a:p>
                      <a:r>
                        <a:rPr lang="en-GB" sz="900" dirty="0"/>
                        <a:t>Can describe seasons and weather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GB" sz="900" dirty="0"/>
                        <a:t>Makes comparisons about family life</a:t>
                      </a:r>
                    </a:p>
                    <a:p>
                      <a:r>
                        <a:rPr lang="en-GB" sz="900" dirty="0"/>
                        <a:t>Can talk about differences in the past</a:t>
                      </a:r>
                    </a:p>
                    <a:p>
                      <a:r>
                        <a:rPr lang="en-GB" sz="900" dirty="0"/>
                        <a:t>Understands past events through stories and booked shared together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r>
                        <a:rPr lang="en-GB" sz="900" dirty="0"/>
                        <a:t>Can describe differences by using maps and photos of different places</a:t>
                      </a:r>
                    </a:p>
                    <a:p>
                      <a:r>
                        <a:rPr lang="en-GB" sz="900" dirty="0"/>
                        <a:t>Show interest in </a:t>
                      </a:r>
                      <a:r>
                        <a:rPr lang="en-GB" sz="900"/>
                        <a:t>different cultures</a:t>
                      </a:r>
                      <a:endParaRPr lang="en-GB" sz="9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pic>
        <p:nvPicPr>
          <p:cNvPr id="8" name="Picture 7"/>
          <p:cNvPicPr/>
          <p:nvPr/>
        </p:nvPicPr>
        <p:blipFill>
          <a:blip r:embed="rId2" cstate="print">
            <a:extLst>
              <a:ext uri="{28A0092B-C50C-407E-A947-70E740481C1C}">
                <a14:useLocalDpi xmlns:a14="http://schemas.microsoft.com/office/drawing/2010/main" val="0"/>
              </a:ext>
            </a:extLst>
          </a:blip>
          <a:stretch>
            <a:fillRect/>
          </a:stretch>
        </p:blipFill>
        <p:spPr>
          <a:xfrm>
            <a:off x="700889" y="250280"/>
            <a:ext cx="690880" cy="690880"/>
          </a:xfrm>
          <a:prstGeom prst="rect">
            <a:avLst/>
          </a:prstGeom>
        </p:spPr>
      </p:pic>
    </p:spTree>
    <p:extLst>
      <p:ext uri="{BB962C8B-B14F-4D97-AF65-F5344CB8AC3E}">
        <p14:creationId xmlns:p14="http://schemas.microsoft.com/office/powerpoint/2010/main" val="23159998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22-23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272291628"/>
              </p:ext>
            </p:extLst>
          </p:nvPr>
        </p:nvGraphicFramePr>
        <p:xfrm>
          <a:off x="366318" y="451181"/>
          <a:ext cx="11459364" cy="632739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613342">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86287">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Amatic SC" panose="00000500000000000000" pitchFamily="2" charset="-79"/>
                          <a:cs typeface="Amatic SC" panose="00000500000000000000" pitchFamily="2" charset="-79"/>
                        </a:rPr>
                        <a:t>HOMES AND HOUSES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OUR VILLAGE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GREAT FIRE OF </a:t>
                      </a:r>
                      <a:r>
                        <a:rPr lang="en-US" sz="1800" dirty="0" err="1">
                          <a:latin typeface="Amatic SC" panose="00000500000000000000" pitchFamily="2" charset="-79"/>
                          <a:cs typeface="Amatic SC" panose="00000500000000000000" pitchFamily="2" charset="-79"/>
                        </a:rPr>
                        <a:t>LONdon</a:t>
                      </a:r>
                      <a:endParaRPr lang="en-US" sz="1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Contrasting places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SCHOOLS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weather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564573">
                <a:tc rowSpan="3">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The development of children’s artistic and cultural awareness supports </a:t>
                      </a:r>
                      <a:r>
                        <a:rPr lang="en-US" sz="800" b="1" dirty="0"/>
                        <a:t>their imagination and creativity</a:t>
                      </a:r>
                      <a:r>
                        <a:rPr lang="en-US" sz="800" dirty="0"/>
                        <a:t>. It is important that children have regular opportunities to </a:t>
                      </a:r>
                      <a:r>
                        <a:rPr lang="en-US" sz="800" b="1" dirty="0"/>
                        <a:t>engage with the arts</a:t>
                      </a:r>
                      <a:r>
                        <a:rPr lang="en-US" sz="800" dirty="0"/>
                        <a:t>, enabling them to explore and play with a wide range of </a:t>
                      </a:r>
                      <a:r>
                        <a:rPr lang="en-US" sz="800" b="1" dirty="0"/>
                        <a:t>media and materials</a:t>
                      </a:r>
                      <a:r>
                        <a:rPr lang="en-US" sz="800" dirty="0"/>
                        <a:t>. The quality and variety of what children see, hear and participate in is crucial for developing their understanding, </a:t>
                      </a:r>
                      <a:r>
                        <a:rPr lang="en-US" sz="800" b="1" dirty="0"/>
                        <a:t>self-expression, vocabulary and ability to communicate through the arts</a:t>
                      </a:r>
                      <a:r>
                        <a:rPr lang="en-US" sz="800" dirty="0"/>
                        <a:t>. The frequency, repetition and depth of their experiences are fundamental to their progress in interpreting and appreciating what they hear, respond to and observe.</a:t>
                      </a:r>
                    </a:p>
                    <a:p>
                      <a:pPr algn="ctr"/>
                      <a:r>
                        <a:rPr lang="en-US" sz="800" dirty="0"/>
                        <a:t>Give children an insight into new musical worlds. Invite musicians in to play music to children and talk about it. Encourage children to listen attentively to music. Discuss changes and patterns as a piece of music develops. </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3020032">
                <a:tc vMerge="1">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900" dirty="0">
                          <a:solidFill>
                            <a:schemeClr val="tx1"/>
                          </a:solidFill>
                        </a:rPr>
                        <a:t> Join in with songs; beginning to mix colours, join in with role play games and use resources available for props; build models using construction equipment.</a:t>
                      </a:r>
                    </a:p>
                    <a:p>
                      <a:pPr algn="ctr"/>
                      <a:r>
                        <a:rPr lang="en-US" sz="900" dirty="0"/>
                        <a:t>Sing call-and-response songs, so that children can echo phrases of songs you sing.</a:t>
                      </a:r>
                    </a:p>
                    <a:p>
                      <a:pPr algn="ctr"/>
                      <a:endParaRPr lang="en-GB" sz="900" dirty="0">
                        <a:solidFill>
                          <a:schemeClr val="tx1"/>
                        </a:solidFill>
                      </a:endParaRPr>
                    </a:p>
                    <a:p>
                      <a:pPr algn="ctr"/>
                      <a:r>
                        <a:rPr lang="en-US" sz="900" dirty="0"/>
                        <a:t>Self-portraits, junk modelling, take picture of children’s creations and record them explaining what they did.</a:t>
                      </a:r>
                    </a:p>
                    <a:p>
                      <a:pPr algn="ctr"/>
                      <a:r>
                        <a:rPr lang="en-US" sz="900" dirty="0" err="1"/>
                        <a:t>Charanga</a:t>
                      </a:r>
                      <a:r>
                        <a:rPr lang="en-US" sz="900" baseline="0" dirty="0"/>
                        <a:t> songs </a:t>
                      </a:r>
                    </a:p>
                    <a:p>
                      <a:pPr algn="ctr"/>
                      <a:r>
                        <a:rPr lang="en-US" sz="900" dirty="0"/>
                        <a:t>Exploring sounds and how they can be changed, tapping out of simple rhythms. </a:t>
                      </a:r>
                    </a:p>
                    <a:p>
                      <a:pPr algn="ctr"/>
                      <a:r>
                        <a:rPr lang="en-US" sz="900" dirty="0"/>
                        <a:t>Provide opportunities to work together to develop and realise creative ideas.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rPr>
                        <a:t>Listen to music and make their own dances in response. </a:t>
                      </a:r>
                    </a:p>
                    <a:p>
                      <a:pPr algn="ctr">
                        <a:lnSpc>
                          <a:spcPct val="107000"/>
                        </a:lnSpc>
                        <a:spcAft>
                          <a:spcPts val="800"/>
                        </a:spcAft>
                      </a:pPr>
                      <a:r>
                        <a:rPr lang="en-US" sz="900" dirty="0"/>
                        <a:t>Firework pictures, Christmas decorations, Christmas cards, Divas, Christmas songs/poems</a:t>
                      </a:r>
                      <a:endParaRPr lang="en-GB" sz="900" dirty="0">
                        <a:solidFill>
                          <a:schemeClr val="tx1"/>
                        </a:solidFill>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rPr>
                        <a:t> </a:t>
                      </a:r>
                      <a:r>
                        <a:rPr lang="en-US" sz="900" dirty="0"/>
                        <a:t>The use of story maps, props, puppets &amp; story bags will encourage children to retell, invent and adapt stories.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t>Role Play of The Nativity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t>Using paints, materials</a:t>
                      </a:r>
                      <a:r>
                        <a:rPr lang="en-US" sz="900" baseline="0" dirty="0"/>
                        <a:t> and textures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baseline="0" dirty="0"/>
                        <a:t>Creating role-play through story-telling</a:t>
                      </a:r>
                      <a:r>
                        <a:rPr lang="en-US" sz="900" dirty="0"/>
                        <a:t>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t>Using pencils to do simple observational drawings of their surroundings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900" dirty="0">
                          <a:solidFill>
                            <a:schemeClr val="tx1"/>
                          </a:solidFill>
                        </a:rPr>
                        <a:t>Manipulating materials and mouldable resources playdoh/clay</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dirty="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dirty="0">
                          <a:solidFill>
                            <a:schemeClr val="tx1"/>
                          </a:solidFill>
                        </a:rPr>
                        <a:t>Weaving and sewing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rPr>
                        <a:t>Children will be encouraged to select the tools and techniques they need to assemble materials that they are using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t>Teach children different techniques for joining materials, such as how to use adhesive tape and different sorts of glue. </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dirty="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dirty="0">
                          <a:solidFill>
                            <a:schemeClr val="tx1"/>
                          </a:solidFill>
                        </a:rPr>
                        <a:t>Design and make houses from 1666 using shape and form</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900" dirty="0">
                          <a:solidFill>
                            <a:schemeClr val="tx1"/>
                          </a:solidFill>
                        </a:rPr>
                        <a:t>Make different textures; make  patterns using different colours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rPr>
                        <a:t>Children will explore ways to measure/track the weather – make weather stations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rPr>
                        <a:t>Making simple</a:t>
                      </a:r>
                      <a:r>
                        <a:rPr lang="en-GB" sz="900" baseline="0" dirty="0">
                          <a:solidFill>
                            <a:schemeClr val="tx1"/>
                          </a:solidFill>
                        </a:rPr>
                        <a:t> prints using objects</a:t>
                      </a:r>
                      <a:endParaRPr lang="en-GB" sz="900" dirty="0">
                        <a:solidFill>
                          <a:schemeClr val="tx1"/>
                        </a:solidFill>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t>Mother’s Day crafts Easter crafts Home Corner role play </a:t>
                      </a:r>
                      <a:endParaRPr lang="en-US" sz="900" dirty="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err="1"/>
                        <a:t>Colour</a:t>
                      </a:r>
                      <a:r>
                        <a:rPr lang="en-US" sz="900" dirty="0"/>
                        <a:t> mixing – sunset pictures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900" dirty="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solidFill>
                            <a:schemeClr val="tx1"/>
                          </a:solidFill>
                        </a:rPr>
                        <a:t>Role play and movement of different weather/activities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900" dirty="0">
                          <a:solidFill>
                            <a:schemeClr val="tx1"/>
                          </a:solidFill>
                        </a:rPr>
                        <a:t>  </a:t>
                      </a:r>
                      <a:r>
                        <a:rPr lang="en-US" sz="900" dirty="0"/>
                        <a:t>Junk modelling – making our school – drawing designs</a:t>
                      </a:r>
                    </a:p>
                    <a:p>
                      <a:pPr algn="ctr"/>
                      <a:endParaRPr lang="en-US" sz="900" dirty="0"/>
                    </a:p>
                    <a:p>
                      <a:pPr algn="ctr"/>
                      <a:r>
                        <a:rPr lang="en-US" sz="900" dirty="0"/>
                        <a:t>Provide children with a range of materials for children to construct with.</a:t>
                      </a:r>
                    </a:p>
                    <a:p>
                      <a:pPr algn="ctr"/>
                      <a:endParaRPr lang="en-US" sz="900" dirty="0">
                        <a:solidFill>
                          <a:schemeClr val="tx1"/>
                        </a:solidFill>
                      </a:endParaRPr>
                    </a:p>
                    <a:p>
                      <a:pPr algn="ctr"/>
                      <a:r>
                        <a:rPr lang="en-US" sz="900" dirty="0">
                          <a:solidFill>
                            <a:schemeClr val="tx1"/>
                          </a:solidFill>
                        </a:rPr>
                        <a:t>Pencil sketches, observational drawings based on their familiar environment and natural world (leaves, flowers, bugs </a:t>
                      </a:r>
                      <a:r>
                        <a:rPr lang="en-US" sz="900" dirty="0" err="1">
                          <a:solidFill>
                            <a:schemeClr val="tx1"/>
                          </a:solidFill>
                        </a:rPr>
                        <a:t>etc</a:t>
                      </a:r>
                      <a:r>
                        <a:rPr lang="en-US" sz="900" dirty="0">
                          <a:solidFill>
                            <a:schemeClr val="tx1"/>
                          </a:solidFill>
                        </a:rPr>
                        <a:t>)</a:t>
                      </a:r>
                    </a:p>
                    <a:p>
                      <a:pPr algn="ctr"/>
                      <a:endParaRPr lang="en-US" sz="900"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rPr>
                        <a:t>Exploring and engaging in music making for different purposes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rPr>
                        <a:t>Artist study –</a:t>
                      </a:r>
                      <a:r>
                        <a:rPr lang="en-US" sz="900" baseline="0" dirty="0">
                          <a:solidFill>
                            <a:schemeClr val="tx1"/>
                          </a:solidFill>
                        </a:rPr>
                        <a:t> replicating artwork by a studied artist</a:t>
                      </a:r>
                    </a:p>
                    <a:p>
                      <a:pPr algn="ctr"/>
                      <a:endParaRPr lang="en-GB" sz="9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900" dirty="0">
                          <a:solidFill>
                            <a:schemeClr val="tx1"/>
                          </a:solidFill>
                        </a:rPr>
                        <a:t>Father’s </a:t>
                      </a:r>
                    </a:p>
                    <a:p>
                      <a:pPr algn="ctr"/>
                      <a:r>
                        <a:rPr lang="en-US" sz="900" dirty="0">
                          <a:solidFill>
                            <a:schemeClr val="tx1"/>
                          </a:solidFill>
                        </a:rPr>
                        <a:t>Day Crafts </a:t>
                      </a:r>
                    </a:p>
                    <a:p>
                      <a:pPr algn="ctr"/>
                      <a:endParaRPr lang="en-US" sz="900" baseline="0" dirty="0">
                        <a:solidFill>
                          <a:schemeClr val="tx1"/>
                        </a:solidFill>
                      </a:endParaRPr>
                    </a:p>
                    <a:p>
                      <a:pPr algn="ctr"/>
                      <a:r>
                        <a:rPr lang="en-US" sz="900" baseline="0" dirty="0">
                          <a:solidFill>
                            <a:schemeClr val="tx1"/>
                          </a:solidFill>
                        </a:rPr>
                        <a:t>Listen attentively to music of different genres and respond their feelings</a:t>
                      </a:r>
                    </a:p>
                    <a:p>
                      <a:pPr algn="ctr"/>
                      <a:endParaRPr lang="en-US" sz="900" baseline="0" dirty="0">
                        <a:solidFill>
                          <a:schemeClr val="tx1"/>
                        </a:solidFill>
                      </a:endParaRPr>
                    </a:p>
                    <a:p>
                      <a:pPr algn="ctr"/>
                      <a:r>
                        <a:rPr lang="en-US" sz="900" baseline="0" dirty="0">
                          <a:solidFill>
                            <a:schemeClr val="tx1"/>
                          </a:solidFill>
                        </a:rPr>
                        <a:t>Share creations with an audience explaining the processes behind it – landmarks around the world</a:t>
                      </a:r>
                    </a:p>
                    <a:p>
                      <a:pPr algn="ctr"/>
                      <a:endParaRPr lang="en-US" sz="900" baseline="0" dirty="0">
                        <a:solidFill>
                          <a:schemeClr val="tx1"/>
                        </a:solidFill>
                      </a:endParaRPr>
                    </a:p>
                    <a:p>
                      <a:pPr algn="ctr"/>
                      <a:r>
                        <a:rPr lang="en-US" sz="900" baseline="0" dirty="0">
                          <a:solidFill>
                            <a:schemeClr val="tx1"/>
                          </a:solidFill>
                        </a:rPr>
                        <a:t>Invent narratives and share role-play with adults and children</a:t>
                      </a:r>
                    </a:p>
                    <a:p>
                      <a:pPr algn="ctr"/>
                      <a:endParaRPr lang="en-US" sz="900" baseline="0" dirty="0">
                        <a:solidFill>
                          <a:schemeClr val="tx1"/>
                        </a:solidFill>
                      </a:endParaRPr>
                    </a:p>
                    <a:p>
                      <a:pPr algn="ctr"/>
                      <a:r>
                        <a:rPr lang="en-US" sz="900" baseline="0" dirty="0">
                          <a:solidFill>
                            <a:schemeClr val="tx1"/>
                          </a:solidFill>
                        </a:rPr>
                        <a:t>Sing and perform for different purposes – end of year assembly</a:t>
                      </a:r>
                      <a:endParaRPr lang="en-GB" sz="9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599623">
                <a:tc vMerge="1">
                  <a:txBody>
                    <a:bodyPr/>
                    <a:lstStyle/>
                    <a:p>
                      <a:endParaRPr lang="en-GB"/>
                    </a:p>
                  </a:txBody>
                  <a:tcPr>
                    <a:lnT w="12700" cap="flat" cmpd="sng" algn="ctr">
                      <a:solidFill>
                        <a:schemeClr val="tx1"/>
                      </a:solidFill>
                      <a:prstDash val="solid"/>
                      <a:round/>
                      <a:headEnd type="none" w="med" len="med"/>
                      <a:tailEnd type="none" w="med" len="med"/>
                    </a:lnT>
                  </a:tcPr>
                </a:tc>
                <a:tc>
                  <a:txBody>
                    <a:bodyPr/>
                    <a:lstStyle/>
                    <a:p>
                      <a:r>
                        <a:rPr lang="en-GB" sz="900" dirty="0"/>
                        <a:t>Explores and chooses their own resources</a:t>
                      </a:r>
                    </a:p>
                    <a:p>
                      <a:r>
                        <a:rPr lang="en-GB" sz="900" dirty="0"/>
                        <a:t>Can join materials in different ways</a:t>
                      </a:r>
                    </a:p>
                    <a:p>
                      <a:r>
                        <a:rPr lang="en-GB" sz="900" dirty="0"/>
                        <a:t>Can create closed shapes with continuous lines</a:t>
                      </a:r>
                    </a:p>
                    <a:p>
                      <a:r>
                        <a:rPr lang="en-GB" sz="900" dirty="0"/>
                        <a:t>Can use shapes to represent objects</a:t>
                      </a:r>
                    </a:p>
                    <a:p>
                      <a:r>
                        <a:rPr lang="en-GB" sz="900" dirty="0"/>
                        <a:t>Can draw faces with a little detail</a:t>
                      </a: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l" defTabSz="914400" rtl="0" eaLnBrk="1" fontAlgn="auto" latinLnBrk="0" hangingPunct="1">
                        <a:lnSpc>
                          <a:spcPct val="100000"/>
                        </a:lnSpc>
                        <a:spcBef>
                          <a:spcPts val="0"/>
                        </a:spcBef>
                        <a:spcAft>
                          <a:spcPts val="800"/>
                        </a:spcAft>
                        <a:buClrTx/>
                        <a:buSzTx/>
                        <a:buFontTx/>
                        <a:buNone/>
                        <a:tabLst/>
                        <a:defRPr/>
                      </a:pPr>
                      <a:r>
                        <a:rPr lang="en-US" sz="900" dirty="0"/>
                        <a:t>Can move freely to music and expresses feelings about music</a:t>
                      </a:r>
                    </a:p>
                    <a:p>
                      <a:pPr marL="0" marR="0" lvl="0" indent="0" algn="l" defTabSz="914400" rtl="0" eaLnBrk="1" fontAlgn="auto" latinLnBrk="0" hangingPunct="1">
                        <a:lnSpc>
                          <a:spcPct val="100000"/>
                        </a:lnSpc>
                        <a:spcBef>
                          <a:spcPts val="0"/>
                        </a:spcBef>
                        <a:spcAft>
                          <a:spcPts val="800"/>
                        </a:spcAft>
                        <a:buClrTx/>
                        <a:buSzTx/>
                        <a:buFontTx/>
                        <a:buNone/>
                        <a:tabLst/>
                        <a:defRPr/>
                      </a:pPr>
                      <a:r>
                        <a:rPr lang="en-US" sz="900" dirty="0"/>
                        <a:t>Can sing as part of a group, remember simple melodies</a:t>
                      </a:r>
                    </a:p>
                    <a:p>
                      <a:pPr marL="0" marR="0" lvl="0" indent="0" algn="l" defTabSz="914400" rtl="0" eaLnBrk="1" fontAlgn="auto" latinLnBrk="0" hangingPunct="1">
                        <a:lnSpc>
                          <a:spcPct val="100000"/>
                        </a:lnSpc>
                        <a:spcBef>
                          <a:spcPts val="0"/>
                        </a:spcBef>
                        <a:spcAft>
                          <a:spcPts val="800"/>
                        </a:spcAft>
                        <a:buClrTx/>
                        <a:buSzTx/>
                        <a:buFontTx/>
                        <a:buNone/>
                        <a:tabLst/>
                        <a:defRPr/>
                      </a:pPr>
                      <a:r>
                        <a:rPr lang="en-US" sz="900" dirty="0"/>
                        <a:t>Performs words and music as part of a group (Nativity)</a:t>
                      </a:r>
                    </a:p>
                    <a:p>
                      <a:pPr marL="0" marR="0" lvl="0" indent="0" algn="l" defTabSz="914400" rtl="0" eaLnBrk="1" fontAlgn="auto" latinLnBrk="0" hangingPunct="1">
                        <a:lnSpc>
                          <a:spcPct val="100000"/>
                        </a:lnSpc>
                        <a:spcBef>
                          <a:spcPts val="0"/>
                        </a:spcBef>
                        <a:spcAft>
                          <a:spcPts val="800"/>
                        </a:spcAft>
                        <a:buClrTx/>
                        <a:buSzTx/>
                        <a:buFontTx/>
                        <a:buNone/>
                        <a:tabLst/>
                        <a:defRPr/>
                      </a:pPr>
                      <a:r>
                        <a:rPr lang="en-US" sz="900" dirty="0"/>
                        <a:t>Can draw some familiar objects with more detail (faces)</a:t>
                      </a:r>
                    </a:p>
                    <a:p>
                      <a:pPr marL="0" marR="0" lvl="0" indent="0" algn="l" defTabSz="914400" rtl="0" eaLnBrk="1" fontAlgn="auto" latinLnBrk="0" hangingPunct="1">
                        <a:lnSpc>
                          <a:spcPct val="100000"/>
                        </a:lnSpc>
                        <a:spcBef>
                          <a:spcPts val="0"/>
                        </a:spcBef>
                        <a:spcAft>
                          <a:spcPts val="800"/>
                        </a:spcAft>
                        <a:buClrTx/>
                        <a:buSzTx/>
                        <a:buFontTx/>
                        <a:buNone/>
                        <a:tabLst/>
                        <a:defRPr/>
                      </a:pPr>
                      <a:endParaRPr lang="en-US" sz="9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nSpc>
                          <a:spcPct val="100000"/>
                        </a:lnSpc>
                      </a:pPr>
                      <a:r>
                        <a:rPr lang="en-GB" sz="900" dirty="0"/>
                        <a:t>Can use different artistic effects to express ideas and feelings</a:t>
                      </a:r>
                    </a:p>
                    <a:p>
                      <a:pPr>
                        <a:lnSpc>
                          <a:spcPct val="100000"/>
                        </a:lnSpc>
                      </a:pPr>
                      <a:r>
                        <a:rPr lang="en-GB" sz="900" dirty="0"/>
                        <a:t>Can work collaboratively as part of larger group art work and music</a:t>
                      </a:r>
                    </a:p>
                    <a:p>
                      <a:pPr>
                        <a:lnSpc>
                          <a:spcPct val="100000"/>
                        </a:lnSpc>
                      </a:pPr>
                      <a:r>
                        <a:rPr lang="en-GB" sz="900" dirty="0"/>
                        <a:t>Can make props as part of role play activities</a:t>
                      </a:r>
                    </a:p>
                    <a:p>
                      <a:pPr>
                        <a:lnSpc>
                          <a:spcPct val="100000"/>
                        </a:lnSpc>
                      </a:pPr>
                      <a:r>
                        <a:rPr lang="en-GB" sz="900" dirty="0"/>
                        <a:t>Can join materials in different ways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nSpc>
                          <a:spcPct val="100000"/>
                        </a:lnSpc>
                      </a:pPr>
                      <a:r>
                        <a:rPr lang="en-GB" sz="900" dirty="0"/>
                        <a:t>Talks about processes involved in art work</a:t>
                      </a:r>
                    </a:p>
                    <a:p>
                      <a:pPr>
                        <a:lnSpc>
                          <a:spcPct val="100000"/>
                        </a:lnSpc>
                      </a:pPr>
                      <a:r>
                        <a:rPr lang="en-GB" sz="900" dirty="0"/>
                        <a:t>Uses different textures when creating independent work</a:t>
                      </a:r>
                    </a:p>
                    <a:p>
                      <a:pPr>
                        <a:lnSpc>
                          <a:spcPct val="100000"/>
                        </a:lnSpc>
                      </a:pPr>
                      <a:r>
                        <a:rPr lang="en-GB" sz="900" dirty="0"/>
                        <a:t>Watches dance, music and art performances and expresses their feelings</a:t>
                      </a:r>
                    </a:p>
                    <a:p>
                      <a:pPr>
                        <a:lnSpc>
                          <a:spcPct val="100000"/>
                        </a:lnSpc>
                      </a:pPr>
                      <a:r>
                        <a:rPr lang="en-GB" sz="900" dirty="0"/>
                        <a:t>Matches pitch when singing in  a group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nSpc>
                          <a:spcPct val="100000"/>
                        </a:lnSpc>
                      </a:pPr>
                      <a:r>
                        <a:rPr lang="en-GB" sz="900" dirty="0"/>
                        <a:t>Develops storylines as part of role play</a:t>
                      </a:r>
                    </a:p>
                    <a:p>
                      <a:pPr>
                        <a:lnSpc>
                          <a:spcPct val="100000"/>
                        </a:lnSpc>
                      </a:pPr>
                      <a:r>
                        <a:rPr lang="en-GB" sz="900" dirty="0"/>
                        <a:t>Can sing a variety of songs and nursery rhymes</a:t>
                      </a:r>
                    </a:p>
                    <a:p>
                      <a:pPr>
                        <a:lnSpc>
                          <a:spcPct val="100000"/>
                        </a:lnSpc>
                      </a:pPr>
                      <a:r>
                        <a:rPr lang="en-GB" sz="900" dirty="0"/>
                        <a:t>Can retell familiar stories and </a:t>
                      </a:r>
                      <a:r>
                        <a:rPr lang="en-GB" sz="900" dirty="0" err="1"/>
                        <a:t>reinact</a:t>
                      </a:r>
                      <a:r>
                        <a:rPr lang="en-GB" sz="900" dirty="0"/>
                        <a:t> them through drama</a:t>
                      </a:r>
                    </a:p>
                    <a:p>
                      <a:pPr>
                        <a:lnSpc>
                          <a:spcPct val="100000"/>
                        </a:lnSpc>
                      </a:pPr>
                      <a:r>
                        <a:rPr lang="en-GB" sz="900" dirty="0"/>
                        <a:t>Can draw pictures with good control using lines and shapes to represent objects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r>
                        <a:rPr lang="en-GB" sz="900" dirty="0"/>
                        <a:t>Safely uses different materials and resources using colour and texture</a:t>
                      </a:r>
                    </a:p>
                    <a:p>
                      <a:r>
                        <a:rPr lang="en-GB" sz="900" dirty="0"/>
                        <a:t>Explains process and techniques in detail, demonstrating to others</a:t>
                      </a:r>
                    </a:p>
                    <a:p>
                      <a:r>
                        <a:rPr lang="en-GB" sz="900" dirty="0"/>
                        <a:t>Uses props during role play</a:t>
                      </a:r>
                    </a:p>
                    <a:p>
                      <a:r>
                        <a:rPr lang="en-GB" sz="900" dirty="0"/>
                        <a:t>Invents own stories with peers and teachers</a:t>
                      </a:r>
                    </a:p>
                    <a:p>
                      <a:r>
                        <a:rPr lang="en-GB" sz="900" dirty="0"/>
                        <a:t>Moves in time with music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342535430"/>
                  </a:ext>
                </a:extLst>
              </a:tr>
            </a:tbl>
          </a:graphicData>
        </a:graphic>
      </p:graphicFrame>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6318" y="4744309"/>
            <a:ext cx="1515533" cy="151553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20786153">
            <a:off x="3535617" y="128430"/>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658156">
            <a:off x="8327109" y="179118"/>
            <a:ext cx="423530" cy="423530"/>
          </a:xfrm>
          <a:prstGeom prst="rect">
            <a:avLst/>
          </a:prstGeom>
        </p:spPr>
      </p:pic>
      <p:pic>
        <p:nvPicPr>
          <p:cNvPr id="13" name="Picture 12"/>
          <p:cNvPicPr/>
          <p:nvPr/>
        </p:nvPicPr>
        <p:blipFill>
          <a:blip r:embed="rId6" cstate="print">
            <a:extLst>
              <a:ext uri="{28A0092B-C50C-407E-A947-70E740481C1C}">
                <a14:useLocalDpi xmlns:a14="http://schemas.microsoft.com/office/drawing/2010/main" val="0"/>
              </a:ext>
            </a:extLst>
          </a:blip>
          <a:stretch>
            <a:fillRect/>
          </a:stretch>
        </p:blipFill>
        <p:spPr>
          <a:xfrm>
            <a:off x="838200" y="327225"/>
            <a:ext cx="690880" cy="690880"/>
          </a:xfrm>
          <a:prstGeom prst="rect">
            <a:avLst/>
          </a:prstGeom>
        </p:spPr>
      </p:pic>
    </p:spTree>
    <p:extLst>
      <p:ext uri="{BB962C8B-B14F-4D97-AF65-F5344CB8AC3E}">
        <p14:creationId xmlns:p14="http://schemas.microsoft.com/office/powerpoint/2010/main" val="1583067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22-23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586586501"/>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2800" dirty="0">
                          <a:solidFill>
                            <a:srgbClr val="FF0000"/>
                          </a:solidFill>
                          <a:latin typeface="Amatic SC" panose="00000500000000000000" pitchFamily="2" charset="-79"/>
                          <a:cs typeface="Amatic SC" panose="00000500000000000000" pitchFamily="2" charset="-79"/>
                        </a:rPr>
                        <a:t>end of the year  </a:t>
                      </a:r>
                      <a:r>
                        <a:rPr lang="en-US" sz="2400" dirty="0">
                          <a:solidFill>
                            <a:srgbClr val="FF0000"/>
                          </a:solidFill>
                          <a:latin typeface="Amatic SC" panose="00000500000000000000" pitchFamily="2" charset="-79"/>
                          <a:cs typeface="Amatic SC" panose="00000500000000000000" pitchFamily="2" charset="-79"/>
                        </a:rPr>
                        <a:t>- </a:t>
                      </a:r>
                      <a:r>
                        <a:rPr lang="en-US" sz="2400" dirty="0">
                          <a:solidFill>
                            <a:schemeClr val="bg1">
                              <a:lumMod val="50000"/>
                            </a:schemeClr>
                          </a:solidFill>
                          <a:latin typeface="Amatic SC" panose="00000500000000000000" pitchFamily="2" charset="-79"/>
                          <a:cs typeface="Amatic SC" panose="00000500000000000000" pitchFamily="2" charset="-79"/>
                        </a:rPr>
                        <a:t>Holistic / best fit Judgement! </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mn-lt"/>
                        </a:rPr>
                        <a:t>ELG: Listening, Attention and Understanding</a:t>
                      </a:r>
                    </a:p>
                    <a:p>
                      <a:pPr algn="ctr"/>
                      <a:endParaRPr lang="en-US" sz="700" dirty="0">
                        <a:latin typeface="+mn-lt"/>
                      </a:endParaRPr>
                    </a:p>
                    <a:p>
                      <a:pPr algn="ctr"/>
                      <a:r>
                        <a:rPr lang="en-US" sz="700" dirty="0">
                          <a:latin typeface="+mn-lt"/>
                        </a:rPr>
                        <a:t> Listen attentively and respond to what they hear with relevant questions, comments and actions when being read to and during whole class discussions and small group interactions</a:t>
                      </a:r>
                    </a:p>
                    <a:p>
                      <a:pPr algn="ctr"/>
                      <a:endParaRPr lang="en-US" sz="700" dirty="0">
                        <a:latin typeface="+mn-lt"/>
                      </a:endParaRPr>
                    </a:p>
                    <a:p>
                      <a:pPr algn="ctr"/>
                      <a:r>
                        <a:rPr lang="en-US" sz="700" dirty="0">
                          <a:latin typeface="+mn-lt"/>
                        </a:rPr>
                        <a:t> Make comments about what they have heard and ask questions to clarify their understanding</a:t>
                      </a:r>
                    </a:p>
                    <a:p>
                      <a:pPr algn="ctr"/>
                      <a:endParaRPr lang="en-US" sz="700" dirty="0">
                        <a:latin typeface="+mn-lt"/>
                      </a:endParaRPr>
                    </a:p>
                    <a:p>
                      <a:pPr algn="ctr"/>
                      <a:r>
                        <a:rPr lang="en-US" sz="700" dirty="0">
                          <a:latin typeface="+mn-lt"/>
                        </a:rPr>
                        <a:t> Hold conversation when engaged in back-and-forth exchanges with their teacher and peers</a:t>
                      </a:r>
                    </a:p>
                    <a:p>
                      <a:pPr algn="ctr"/>
                      <a:endParaRPr lang="en-US" sz="700" b="0" dirty="0">
                        <a:latin typeface="+mn-lt"/>
                        <a:cs typeface="Amatic SC" panose="00000500000000000000" pitchFamily="2" charset="-79"/>
                      </a:endParaRPr>
                    </a:p>
                    <a:p>
                      <a:pPr algn="ctr"/>
                      <a:r>
                        <a:rPr lang="en-US" sz="700" b="1" dirty="0">
                          <a:latin typeface="+mn-lt"/>
                        </a:rPr>
                        <a:t>ELG: Speaking</a:t>
                      </a:r>
                    </a:p>
                    <a:p>
                      <a:pPr algn="ctr"/>
                      <a:endParaRPr lang="en-US" sz="700" dirty="0">
                        <a:latin typeface="+mn-lt"/>
                      </a:endParaRPr>
                    </a:p>
                    <a:p>
                      <a:pPr algn="ctr"/>
                      <a:r>
                        <a:rPr lang="en-US" sz="700" dirty="0">
                          <a:latin typeface="+mn-lt"/>
                        </a:rPr>
                        <a:t>Participate in small group, class and one-to-one discussions, offering their own ideas, using recently introduced vocabulary. </a:t>
                      </a:r>
                    </a:p>
                    <a:p>
                      <a:pPr algn="ctr"/>
                      <a:endParaRPr lang="en-US" sz="700" dirty="0">
                        <a:latin typeface="+mn-lt"/>
                      </a:endParaRPr>
                    </a:p>
                    <a:p>
                      <a:pPr algn="ctr"/>
                      <a:r>
                        <a:rPr lang="en-US" sz="700" dirty="0">
                          <a:latin typeface="+mn-lt"/>
                        </a:rPr>
                        <a:t>Offer explanations for why things might happen, making use of recently introduced vocabulary from stories, non-fiction, rhymes and poems when appropriate. </a:t>
                      </a:r>
                    </a:p>
                    <a:p>
                      <a:pPr algn="ctr"/>
                      <a:endParaRPr lang="en-US" sz="700" dirty="0">
                        <a:latin typeface="+mn-lt"/>
                      </a:endParaRPr>
                    </a:p>
                    <a:p>
                      <a:pPr algn="ctr"/>
                      <a:r>
                        <a:rPr lang="en-US" sz="700" dirty="0">
                          <a:latin typeface="+mn-lt"/>
                        </a:rPr>
                        <a:t> Express their ideas and feelings about their experiences using full sentences, including use of past, present and future tenses and making use of conjunctions, with modelling and support from their teacher. </a:t>
                      </a:r>
                      <a:endParaRPr lang="en-US" sz="7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mn-lt"/>
                        </a:rPr>
                        <a:t>ELG: Self-Regulation </a:t>
                      </a:r>
                    </a:p>
                    <a:p>
                      <a:pPr algn="ctr"/>
                      <a:endParaRPr lang="en-US" sz="700" dirty="0">
                        <a:latin typeface="+mn-lt"/>
                      </a:endParaRPr>
                    </a:p>
                    <a:p>
                      <a:pPr algn="ctr"/>
                      <a:r>
                        <a:rPr lang="en-US" sz="700" dirty="0">
                          <a:latin typeface="+mn-lt"/>
                        </a:rPr>
                        <a:t>Show an understanding of their own feelings and those of others, and begin to regulate their behaviour accordingly. </a:t>
                      </a:r>
                    </a:p>
                    <a:p>
                      <a:pPr algn="ctr"/>
                      <a:endParaRPr lang="en-US" sz="700" dirty="0">
                        <a:latin typeface="+mn-lt"/>
                      </a:endParaRPr>
                    </a:p>
                    <a:p>
                      <a:pPr algn="ctr"/>
                      <a:r>
                        <a:rPr lang="en-US" sz="700" dirty="0">
                          <a:latin typeface="+mn-lt"/>
                        </a:rPr>
                        <a:t> Set and work towards simple goals, being able to wait for what they want and control their immediate impulses when appropriate. </a:t>
                      </a:r>
                    </a:p>
                    <a:p>
                      <a:pPr algn="ctr"/>
                      <a:endParaRPr lang="en-US" sz="700" dirty="0">
                        <a:latin typeface="+mn-lt"/>
                      </a:endParaRPr>
                    </a:p>
                    <a:p>
                      <a:pPr algn="ctr"/>
                      <a:r>
                        <a:rPr lang="en-US" sz="700" dirty="0">
                          <a:latin typeface="+mn-lt"/>
                        </a:rPr>
                        <a:t>Give focused attention to what the teacher says, responding appropriately even when engaged in activity, and show an ability to follow instructions involving several ideas or actions.</a:t>
                      </a:r>
                    </a:p>
                    <a:p>
                      <a:pPr algn="ctr"/>
                      <a:endParaRPr lang="en-US" sz="700" b="1" dirty="0">
                        <a:latin typeface="+mn-lt"/>
                      </a:endParaRPr>
                    </a:p>
                    <a:p>
                      <a:pPr algn="ctr"/>
                      <a:r>
                        <a:rPr lang="en-US" sz="700" b="1" dirty="0">
                          <a:latin typeface="+mn-lt"/>
                        </a:rPr>
                        <a:t> ELG: Managing Self </a:t>
                      </a:r>
                    </a:p>
                    <a:p>
                      <a:pPr algn="ctr"/>
                      <a:endParaRPr lang="en-US" sz="700" dirty="0">
                        <a:latin typeface="+mn-lt"/>
                      </a:endParaRPr>
                    </a:p>
                    <a:p>
                      <a:pPr algn="ctr"/>
                      <a:r>
                        <a:rPr lang="en-US" sz="700" dirty="0">
                          <a:latin typeface="+mn-lt"/>
                        </a:rPr>
                        <a:t>Be confident to try new activities and show independence, resilience and perseverance in the face of challenge. </a:t>
                      </a:r>
                    </a:p>
                    <a:p>
                      <a:pPr algn="ctr"/>
                      <a:endParaRPr lang="en-US" sz="700" dirty="0">
                        <a:latin typeface="+mn-lt"/>
                      </a:endParaRPr>
                    </a:p>
                    <a:p>
                      <a:pPr algn="ctr"/>
                      <a:r>
                        <a:rPr lang="en-US" sz="700" dirty="0">
                          <a:latin typeface="+mn-lt"/>
                        </a:rPr>
                        <a:t>Explain the reasons for rules, know right from wrong and try to behave accordingly. </a:t>
                      </a:r>
                    </a:p>
                    <a:p>
                      <a:pPr algn="ctr"/>
                      <a:endParaRPr lang="en-US" sz="700" dirty="0">
                        <a:latin typeface="+mn-lt"/>
                      </a:endParaRPr>
                    </a:p>
                    <a:p>
                      <a:pPr algn="ctr"/>
                      <a:r>
                        <a:rPr lang="en-US" sz="700" dirty="0">
                          <a:latin typeface="+mn-lt"/>
                        </a:rPr>
                        <a:t>Manage their own basic hygiene and personal needs, including dressing, going to the toilet and understanding the importance of healthy food choices. </a:t>
                      </a:r>
                    </a:p>
                    <a:p>
                      <a:pPr algn="ctr"/>
                      <a:endParaRPr lang="en-US" sz="700" dirty="0">
                        <a:latin typeface="+mn-lt"/>
                      </a:endParaRPr>
                    </a:p>
                    <a:p>
                      <a:pPr algn="ctr"/>
                      <a:endParaRPr lang="en-US" sz="700" dirty="0">
                        <a:latin typeface="+mn-lt"/>
                      </a:endParaRPr>
                    </a:p>
                    <a:p>
                      <a:pPr algn="ctr"/>
                      <a:r>
                        <a:rPr lang="en-US" sz="700" dirty="0">
                          <a:latin typeface="+mn-lt"/>
                        </a:rPr>
                        <a:t>ELG: Building Relationships </a:t>
                      </a:r>
                    </a:p>
                    <a:p>
                      <a:pPr algn="ctr"/>
                      <a:endParaRPr lang="en-US" sz="700" dirty="0">
                        <a:latin typeface="+mn-lt"/>
                      </a:endParaRPr>
                    </a:p>
                    <a:p>
                      <a:pPr algn="ctr"/>
                      <a:endParaRPr lang="en-US" sz="700" dirty="0">
                        <a:latin typeface="+mn-lt"/>
                      </a:endParaRPr>
                    </a:p>
                    <a:p>
                      <a:pPr algn="ctr"/>
                      <a:r>
                        <a:rPr lang="en-US" sz="700" dirty="0">
                          <a:latin typeface="+mn-lt"/>
                        </a:rPr>
                        <a:t>Work and play cooperatively and take turns with others.</a:t>
                      </a:r>
                    </a:p>
                    <a:p>
                      <a:pPr algn="ctr"/>
                      <a:endParaRPr lang="en-US" sz="700" dirty="0">
                        <a:latin typeface="+mn-lt"/>
                      </a:endParaRPr>
                    </a:p>
                    <a:p>
                      <a:pPr algn="ctr"/>
                      <a:r>
                        <a:rPr lang="en-US" sz="700" dirty="0">
                          <a:latin typeface="+mn-lt"/>
                        </a:rPr>
                        <a:t>Form positive attachments to adults and friendships with peers;. </a:t>
                      </a:r>
                    </a:p>
                    <a:p>
                      <a:pPr algn="ctr"/>
                      <a:endParaRPr lang="en-US" sz="700" dirty="0">
                        <a:latin typeface="+mn-lt"/>
                      </a:endParaRPr>
                    </a:p>
                    <a:p>
                      <a:pPr algn="ctr"/>
                      <a:r>
                        <a:rPr lang="en-US" sz="700" dirty="0">
                          <a:latin typeface="+mn-lt"/>
                        </a:rPr>
                        <a:t>Show sensitivity to their own and to others’ needs.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Begin to show accuracy and care when drawing.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Write simple phrases and sentences that can be read by others.</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mn-lt"/>
                        </a:rPr>
                        <a:t>ELG: Number </a:t>
                      </a:r>
                    </a:p>
                    <a:p>
                      <a:pPr algn="ctr">
                        <a:lnSpc>
                          <a:spcPct val="107000"/>
                        </a:lnSpc>
                        <a:spcAft>
                          <a:spcPts val="800"/>
                        </a:spcAft>
                      </a:pPr>
                      <a:r>
                        <a:rPr lang="en-US" sz="700" dirty="0">
                          <a:latin typeface="+mn-lt"/>
                        </a:rPr>
                        <a:t>Have a deep understanding of number to 10, including the composition of each number; </a:t>
                      </a:r>
                    </a:p>
                    <a:p>
                      <a:pPr algn="ctr">
                        <a:lnSpc>
                          <a:spcPct val="107000"/>
                        </a:lnSpc>
                        <a:spcAft>
                          <a:spcPts val="800"/>
                        </a:spcAft>
                      </a:pPr>
                      <a:r>
                        <a:rPr lang="en-US" sz="700" dirty="0" err="1">
                          <a:latin typeface="+mn-lt"/>
                        </a:rPr>
                        <a:t>Subitise</a:t>
                      </a:r>
                      <a:r>
                        <a:rPr lang="en-US" sz="700" dirty="0">
                          <a:latin typeface="+mn-lt"/>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mn-lt"/>
                        </a:rPr>
                        <a:t>ELG: Numerical Patterns </a:t>
                      </a:r>
                    </a:p>
                    <a:p>
                      <a:pPr algn="ctr">
                        <a:lnSpc>
                          <a:spcPct val="107000"/>
                        </a:lnSpc>
                        <a:spcAft>
                          <a:spcPts val="800"/>
                        </a:spcAft>
                      </a:pPr>
                      <a:r>
                        <a:rPr lang="en-US" sz="700" dirty="0">
                          <a:latin typeface="+mn-lt"/>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dirty="0">
                          <a:latin typeface="+mn-lt"/>
                        </a:rPr>
                        <a:t> Explore and represent patterns within numbers up to 10, including evens and odds, double facts and how quantities can be distributed equally.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mn-lt"/>
                        </a:rPr>
                        <a:t>ELG: Past and Present </a:t>
                      </a:r>
                    </a:p>
                    <a:p>
                      <a:pPr algn="ctr"/>
                      <a:endParaRPr lang="en-US" sz="700" dirty="0">
                        <a:latin typeface="+mn-lt"/>
                      </a:endParaRPr>
                    </a:p>
                    <a:p>
                      <a:pPr algn="ctr"/>
                      <a:r>
                        <a:rPr lang="en-US" sz="700" dirty="0">
                          <a:latin typeface="+mn-lt"/>
                        </a:rPr>
                        <a:t>Talk about the lives of the people around them and their roles in society.</a:t>
                      </a:r>
                    </a:p>
                    <a:p>
                      <a:pPr algn="ctr"/>
                      <a:endParaRPr lang="en-US" sz="700" dirty="0">
                        <a:latin typeface="+mn-lt"/>
                      </a:endParaRPr>
                    </a:p>
                    <a:p>
                      <a:pPr algn="ctr"/>
                      <a:r>
                        <a:rPr lang="en-US" sz="700" dirty="0">
                          <a:latin typeface="+mn-lt"/>
                        </a:rPr>
                        <a:t>Know some similarities and differences between things in the past and now, drawing on their experiences and what has been read in class. </a:t>
                      </a:r>
                    </a:p>
                    <a:p>
                      <a:pPr algn="ctr"/>
                      <a:endParaRPr lang="en-US" sz="700" dirty="0">
                        <a:latin typeface="+mn-lt"/>
                      </a:endParaRPr>
                    </a:p>
                    <a:p>
                      <a:pPr algn="ctr"/>
                      <a:r>
                        <a:rPr lang="en-US" sz="700" dirty="0">
                          <a:latin typeface="+mn-lt"/>
                        </a:rPr>
                        <a:t>Understand the past through settings, characters and events encountered in books read in class and storytelling.</a:t>
                      </a:r>
                    </a:p>
                    <a:p>
                      <a:pPr algn="ctr"/>
                      <a:endParaRPr lang="en-US" sz="700" dirty="0">
                        <a:latin typeface="+mn-lt"/>
                      </a:endParaRPr>
                    </a:p>
                    <a:p>
                      <a:pPr algn="ctr"/>
                      <a:r>
                        <a:rPr lang="en-US" sz="700" b="1" dirty="0">
                          <a:latin typeface="+mn-lt"/>
                        </a:rPr>
                        <a:t> ELG: People, Culture and Communities </a:t>
                      </a:r>
                    </a:p>
                    <a:p>
                      <a:pPr algn="ctr"/>
                      <a:endParaRPr lang="en-US" sz="700" dirty="0">
                        <a:latin typeface="+mn-lt"/>
                      </a:endParaRPr>
                    </a:p>
                    <a:p>
                      <a:pPr algn="ctr"/>
                      <a:r>
                        <a:rPr lang="en-US" sz="700" dirty="0">
                          <a:latin typeface="+mn-lt"/>
                        </a:rPr>
                        <a:t>Describe their immediate environment using knowledge from observation, discussion, stories, non-fiction texts and maps. </a:t>
                      </a:r>
                    </a:p>
                    <a:p>
                      <a:pPr algn="ctr"/>
                      <a:endParaRPr lang="en-US" sz="700" dirty="0">
                        <a:latin typeface="+mn-lt"/>
                      </a:endParaRPr>
                    </a:p>
                    <a:p>
                      <a:pPr algn="ctr"/>
                      <a:r>
                        <a:rPr lang="en-US" sz="700" dirty="0">
                          <a:latin typeface="+mn-lt"/>
                        </a:rPr>
                        <a:t>Know some similarities and differences between different religious and cultural communities in this country, drawing on their experiences and what has been read in class. </a:t>
                      </a:r>
                    </a:p>
                    <a:p>
                      <a:pPr algn="ctr"/>
                      <a:endParaRPr lang="en-US" sz="700" dirty="0">
                        <a:latin typeface="+mn-lt"/>
                      </a:endParaRPr>
                    </a:p>
                    <a:p>
                      <a:pPr algn="ctr"/>
                      <a:r>
                        <a:rPr lang="en-US" sz="700" dirty="0">
                          <a:latin typeface="+mn-lt"/>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mn-lt"/>
                      </a:endParaRPr>
                    </a:p>
                    <a:p>
                      <a:pPr algn="ctr"/>
                      <a:r>
                        <a:rPr lang="en-US" sz="700" b="1" dirty="0">
                          <a:latin typeface="+mn-lt"/>
                        </a:rPr>
                        <a:t>ELG: The Natural World </a:t>
                      </a:r>
                    </a:p>
                    <a:p>
                      <a:pPr algn="ctr"/>
                      <a:endParaRPr lang="en-US" sz="700" dirty="0">
                        <a:latin typeface="+mn-lt"/>
                      </a:endParaRPr>
                    </a:p>
                    <a:p>
                      <a:pPr algn="ctr"/>
                      <a:r>
                        <a:rPr lang="en-US" sz="700" dirty="0">
                          <a:latin typeface="+mn-lt"/>
                        </a:rPr>
                        <a:t>Explore the natural world around them, making observations and drawing pictures of animals and plants.</a:t>
                      </a:r>
                    </a:p>
                    <a:p>
                      <a:pPr algn="ctr"/>
                      <a:endParaRPr lang="en-US" sz="700" dirty="0">
                        <a:latin typeface="+mn-lt"/>
                      </a:endParaRPr>
                    </a:p>
                    <a:p>
                      <a:pPr algn="ctr"/>
                      <a:r>
                        <a:rPr lang="en-US" sz="700" dirty="0">
                          <a:latin typeface="+mn-lt"/>
                        </a:rPr>
                        <a:t>Know some similarities and differences between the natural world around them and contrasting environments, drawing on their experiences and what has been read in class.</a:t>
                      </a:r>
                    </a:p>
                    <a:p>
                      <a:pPr algn="ctr"/>
                      <a:endParaRPr lang="en-US" sz="700" dirty="0">
                        <a:latin typeface="+mn-lt"/>
                      </a:endParaRPr>
                    </a:p>
                    <a:p>
                      <a:pPr algn="ctr"/>
                      <a:r>
                        <a:rPr lang="en-US" sz="700" dirty="0">
                          <a:latin typeface="+mn-lt"/>
                        </a:rPr>
                        <a:t>Understand some important processes and changes in the natural world around them, including the seasons and changing states of matter.</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mn-lt"/>
                        </a:rPr>
                        <a:t>ELG: Creating with Materials </a:t>
                      </a:r>
                    </a:p>
                    <a:p>
                      <a:pPr algn="ctr"/>
                      <a:endParaRPr lang="en-US" sz="700" b="1" dirty="0">
                        <a:latin typeface="+mn-lt"/>
                      </a:endParaRPr>
                    </a:p>
                    <a:p>
                      <a:pPr algn="ctr"/>
                      <a:r>
                        <a:rPr lang="en-US" sz="700" dirty="0">
                          <a:latin typeface="+mn-lt"/>
                        </a:rPr>
                        <a:t>Safely use and explore a variety of materials, tools and techniques, experimenting with colour, design, texture, form and function. </a:t>
                      </a:r>
                    </a:p>
                    <a:p>
                      <a:pPr algn="ctr"/>
                      <a:endParaRPr lang="en-US" sz="700" dirty="0">
                        <a:latin typeface="+mn-lt"/>
                      </a:endParaRPr>
                    </a:p>
                    <a:p>
                      <a:pPr algn="ctr"/>
                      <a:r>
                        <a:rPr lang="en-US" sz="700" dirty="0">
                          <a:latin typeface="+mn-lt"/>
                        </a:rPr>
                        <a:t>Share their creations, explaining the process they have used; - Make use of props and materials when role playing characters in narratives and stories.</a:t>
                      </a:r>
                    </a:p>
                    <a:p>
                      <a:pPr algn="ctr"/>
                      <a:endParaRPr lang="en-US" sz="700" dirty="0">
                        <a:latin typeface="+mn-lt"/>
                      </a:endParaRPr>
                    </a:p>
                    <a:p>
                      <a:pPr algn="ctr"/>
                      <a:r>
                        <a:rPr lang="en-US" sz="700" dirty="0">
                          <a:latin typeface="+mn-lt"/>
                        </a:rPr>
                        <a:t> </a:t>
                      </a:r>
                      <a:r>
                        <a:rPr lang="en-US" sz="700" b="1" dirty="0">
                          <a:latin typeface="+mn-lt"/>
                        </a:rPr>
                        <a:t>ELG: Being Imaginative and Expressive </a:t>
                      </a:r>
                    </a:p>
                    <a:p>
                      <a:pPr algn="ctr"/>
                      <a:endParaRPr lang="en-US" sz="700" dirty="0">
                        <a:latin typeface="+mn-lt"/>
                      </a:endParaRPr>
                    </a:p>
                    <a:p>
                      <a:pPr algn="ctr"/>
                      <a:r>
                        <a:rPr lang="en-US" sz="700" dirty="0">
                          <a:latin typeface="+mn-lt"/>
                        </a:rPr>
                        <a:t>Invent, adapt and recount narratives and stories with peers and their teacher. </a:t>
                      </a:r>
                    </a:p>
                    <a:p>
                      <a:pPr algn="ctr"/>
                      <a:endParaRPr lang="en-US" sz="700" dirty="0">
                        <a:latin typeface="+mn-lt"/>
                      </a:endParaRPr>
                    </a:p>
                    <a:p>
                      <a:pPr algn="ctr"/>
                      <a:r>
                        <a:rPr lang="en-US" sz="700" dirty="0">
                          <a:latin typeface="+mn-lt"/>
                        </a:rPr>
                        <a:t> Sing a range of well-known nursery rhymes and songs; Perform songs, rhymes, poems and stories with others, and – when appropriate – try to move in time with music.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5" name="Picture 4">
            <a:extLst>
              <a:ext uri="{FF2B5EF4-FFF2-40B4-BE49-F238E27FC236}">
                <a16:creationId xmlns:a16="http://schemas.microsoft.com/office/drawing/2014/main" id="{20E47392-370A-4989-B303-86ED92B4CA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2197730">
            <a:off x="3419419" y="179179"/>
            <a:ext cx="668437" cy="204833"/>
          </a:xfrm>
          <a:prstGeom prst="rect">
            <a:avLst/>
          </a:prstGeom>
        </p:spPr>
      </p:pic>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7" cstate="hqprint">
            <a:extLst>
              <a:ext uri="{BEBA8EAE-BF5A-486C-A8C5-ECC9F3942E4B}">
                <a14:imgProps xmlns:a14="http://schemas.microsoft.com/office/drawing/2010/main">
                  <a14:imgLayer r:embed="rId8">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
        <p:nvSpPr>
          <p:cNvPr id="16" name="TextBox 15">
            <a:extLst>
              <a:ext uri="{FF2B5EF4-FFF2-40B4-BE49-F238E27FC236}">
                <a16:creationId xmlns:a16="http://schemas.microsoft.com/office/drawing/2014/main" id="{A2B6D5F2-6D0A-41F9-A819-D98F029320E9}"/>
              </a:ext>
            </a:extLst>
          </p:cNvPr>
          <p:cNvSpPr txBox="1"/>
          <p:nvPr/>
        </p:nvSpPr>
        <p:spPr>
          <a:xfrm>
            <a:off x="707230" y="6362850"/>
            <a:ext cx="11196084" cy="307777"/>
          </a:xfrm>
          <a:prstGeom prst="rect">
            <a:avLst/>
          </a:prstGeom>
          <a:noFill/>
        </p:spPr>
        <p:txBody>
          <a:bodyPr wrap="square">
            <a:spAutoFit/>
          </a:bodyPr>
          <a:lstStyle/>
          <a:p>
            <a:r>
              <a:rPr lang="en-US" sz="1400" i="1" dirty="0">
                <a:solidFill>
                  <a:schemeClr val="bg1">
                    <a:lumMod val="50000"/>
                  </a:schemeClr>
                </a:solidFill>
              </a:rPr>
              <a:t>It is important for parents and early years settings to have a strong and respectful partnership. This sets the scene for children to thrive in the early years.</a:t>
            </a:r>
            <a:endParaRPr lang="en-GB" sz="1400" i="1" dirty="0">
              <a:solidFill>
                <a:schemeClr val="bg1">
                  <a:lumMod val="50000"/>
                </a:schemeClr>
              </a:solidFill>
            </a:endParaRPr>
          </a:p>
        </p:txBody>
      </p:sp>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5777</TotalTime>
  <Words>9226</Words>
  <Application>Microsoft Office PowerPoint</Application>
  <PresentationFormat>Widescreen</PresentationFormat>
  <Paragraphs>999</Paragraphs>
  <Slides>13</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13</vt:i4>
      </vt:variant>
    </vt:vector>
  </HeadingPairs>
  <TitlesOfParts>
    <vt:vector size="23" baseType="lpstr">
      <vt:lpstr>Adler</vt:lpstr>
      <vt:lpstr>Courier New</vt:lpstr>
      <vt:lpstr>Calibri</vt:lpstr>
      <vt:lpstr>Arial</vt:lpstr>
      <vt:lpstr>Acumin Pro</vt:lpstr>
      <vt:lpstr>Amatic SC</vt:lpstr>
      <vt:lpstr>Calibri Light</vt:lpstr>
      <vt:lpstr>Wingdings</vt:lpstr>
      <vt:lpstr>RM Typerighter 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Helen Game</cp:lastModifiedBy>
  <cp:revision>213</cp:revision>
  <cp:lastPrinted>2022-07-22T07:38:21Z</cp:lastPrinted>
  <dcterms:created xsi:type="dcterms:W3CDTF">2021-06-03T07:59:39Z</dcterms:created>
  <dcterms:modified xsi:type="dcterms:W3CDTF">2022-09-25T10:59:17Z</dcterms:modified>
</cp:coreProperties>
</file>